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9" r:id="rId15"/>
    <p:sldId id="270" r:id="rId16"/>
    <p:sldId id="281" r:id="rId17"/>
    <p:sldId id="280" r:id="rId18"/>
    <p:sldId id="273" r:id="rId19"/>
    <p:sldId id="272" r:id="rId20"/>
    <p:sldId id="271" r:id="rId21"/>
    <p:sldId id="275" r:id="rId22"/>
    <p:sldId id="274" r:id="rId23"/>
    <p:sldId id="276" r:id="rId24"/>
    <p:sldId id="277" r:id="rId25"/>
    <p:sldId id="283" r:id="rId26"/>
    <p:sldId id="278" r:id="rId27"/>
    <p:sldId id="282" r:id="rId28"/>
    <p:sldId id="284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2s2S3leKTR+0DYsFo1ItLA==" hashData="yJ95EQTcQNd6eMFwecuCCbPBbYQ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6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9457;&#54596;&#45224;\&#45236;&#47928;&#49436;\&#44053;&#51032;&#51088;&#47308;\2012\&#54620;&#44397;&#52629;&#49328;&#49885;&#54408;&#54617;&#54924;\Book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9457;&#54596;&#45224;\&#45236;&#47928;&#49436;\&#44053;&#51032;&#51088;&#47308;\2012\&#54620;&#44397;&#52629;&#49328;&#49885;&#54408;&#54617;&#54924;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lineChart>
        <c:grouping val="standard"/>
        <c:ser>
          <c:idx val="0"/>
          <c:order val="0"/>
          <c:val>
            <c:numRef>
              <c:f>Sheet1!$C$3:$C$10</c:f>
              <c:numCache>
                <c:formatCode>General</c:formatCode>
                <c:ptCount val="8"/>
                <c:pt idx="0">
                  <c:v>2.8</c:v>
                </c:pt>
                <c:pt idx="1">
                  <c:v>6.3</c:v>
                </c:pt>
                <c:pt idx="2">
                  <c:v>8.4</c:v>
                </c:pt>
                <c:pt idx="3">
                  <c:v>11.8</c:v>
                </c:pt>
                <c:pt idx="4">
                  <c:v>14.8</c:v>
                </c:pt>
                <c:pt idx="5">
                  <c:v>16.5</c:v>
                </c:pt>
                <c:pt idx="6">
                  <c:v>17.8</c:v>
                </c:pt>
                <c:pt idx="7">
                  <c:v>19.100000000000001</c:v>
                </c:pt>
              </c:numCache>
            </c:numRef>
          </c:val>
        </c:ser>
        <c:marker val="1"/>
        <c:axId val="64678144"/>
        <c:axId val="64833024"/>
      </c:lineChart>
      <c:catAx>
        <c:axId val="64678144"/>
        <c:scaling>
          <c:orientation val="minMax"/>
        </c:scaling>
        <c:axPos val="b"/>
        <c:tickLblPos val="nextTo"/>
        <c:crossAx val="64833024"/>
        <c:crosses val="autoZero"/>
        <c:auto val="1"/>
        <c:lblAlgn val="ctr"/>
        <c:lblOffset val="100"/>
      </c:catAx>
      <c:valAx>
        <c:axId val="64833024"/>
        <c:scaling>
          <c:orientation val="minMax"/>
        </c:scaling>
        <c:axPos val="l"/>
        <c:majorGridlines/>
        <c:numFmt formatCode="General" sourceLinked="1"/>
        <c:tickLblPos val="nextTo"/>
        <c:crossAx val="64678144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plotArea>
      <c:layout/>
      <c:lineChart>
        <c:grouping val="standard"/>
        <c:ser>
          <c:idx val="0"/>
          <c:order val="0"/>
          <c:val>
            <c:numRef>
              <c:f>Sheet1!$C$16:$C$23</c:f>
              <c:numCache>
                <c:formatCode>General</c:formatCode>
                <c:ptCount val="8"/>
                <c:pt idx="0">
                  <c:v>64484</c:v>
                </c:pt>
                <c:pt idx="1">
                  <c:v>83076</c:v>
                </c:pt>
                <c:pt idx="2">
                  <c:v>92638</c:v>
                </c:pt>
                <c:pt idx="3">
                  <c:v>117438</c:v>
                </c:pt>
                <c:pt idx="4">
                  <c:v>113154</c:v>
                </c:pt>
                <c:pt idx="5">
                  <c:v>105435</c:v>
                </c:pt>
                <c:pt idx="6">
                  <c:v>107222</c:v>
                </c:pt>
                <c:pt idx="7">
                  <c:v>142197</c:v>
                </c:pt>
              </c:numCache>
            </c:numRef>
          </c:val>
        </c:ser>
        <c:marker val="1"/>
        <c:axId val="65681280"/>
        <c:axId val="65682816"/>
      </c:lineChart>
      <c:catAx>
        <c:axId val="65681280"/>
        <c:scaling>
          <c:orientation val="minMax"/>
        </c:scaling>
        <c:axPos val="b"/>
        <c:tickLblPos val="nextTo"/>
        <c:crossAx val="65682816"/>
        <c:crosses val="autoZero"/>
        <c:auto val="1"/>
        <c:lblAlgn val="ctr"/>
        <c:lblOffset val="100"/>
      </c:catAx>
      <c:valAx>
        <c:axId val="65682816"/>
        <c:scaling>
          <c:orientation val="minMax"/>
        </c:scaling>
        <c:axPos val="l"/>
        <c:majorGridlines/>
        <c:numFmt formatCode="General" sourceLinked="1"/>
        <c:tickLblPos val="nextTo"/>
        <c:crossAx val="65681280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plotArea>
      <c:layout/>
      <c:lineChart>
        <c:grouping val="standard"/>
        <c:ser>
          <c:idx val="0"/>
          <c:order val="0"/>
          <c:tx>
            <c:strRef>
              <c:f>Sheet1!$B$38</c:f>
              <c:strCache>
                <c:ptCount val="1"/>
                <c:pt idx="0">
                  <c:v>햄</c:v>
                </c:pt>
              </c:strCache>
            </c:strRef>
          </c:tx>
          <c:cat>
            <c:numRef>
              <c:f>Sheet1!$C$37:$F$37</c:f>
              <c:numCache>
                <c:formatCode>General</c:formatCode>
                <c:ptCount val="4"/>
                <c:pt idx="0">
                  <c:v>2004</c:v>
                </c:pt>
                <c:pt idx="1">
                  <c:v>2006</c:v>
                </c:pt>
                <c:pt idx="2">
                  <c:v>2008</c:v>
                </c:pt>
                <c:pt idx="3">
                  <c:v>2010</c:v>
                </c:pt>
              </c:numCache>
            </c:numRef>
          </c:cat>
          <c:val>
            <c:numRef>
              <c:f>Sheet1!$C$38:$F$38</c:f>
              <c:numCache>
                <c:formatCode>General</c:formatCode>
                <c:ptCount val="4"/>
                <c:pt idx="0">
                  <c:v>54490</c:v>
                </c:pt>
                <c:pt idx="1">
                  <c:v>53671</c:v>
                </c:pt>
                <c:pt idx="2">
                  <c:v>55323</c:v>
                </c:pt>
                <c:pt idx="3">
                  <c:v>61161</c:v>
                </c:pt>
              </c:numCache>
            </c:numRef>
          </c:val>
        </c:ser>
        <c:ser>
          <c:idx val="1"/>
          <c:order val="1"/>
          <c:tx>
            <c:strRef>
              <c:f>Sheet1!$B$39</c:f>
              <c:strCache>
                <c:ptCount val="1"/>
                <c:pt idx="0">
                  <c:v>소시지</c:v>
                </c:pt>
              </c:strCache>
            </c:strRef>
          </c:tx>
          <c:cat>
            <c:numRef>
              <c:f>Sheet1!$C$37:$F$37</c:f>
              <c:numCache>
                <c:formatCode>General</c:formatCode>
                <c:ptCount val="4"/>
                <c:pt idx="0">
                  <c:v>2004</c:v>
                </c:pt>
                <c:pt idx="1">
                  <c:v>2006</c:v>
                </c:pt>
                <c:pt idx="2">
                  <c:v>2008</c:v>
                </c:pt>
                <c:pt idx="3">
                  <c:v>2010</c:v>
                </c:pt>
              </c:numCache>
            </c:numRef>
          </c:cat>
          <c:val>
            <c:numRef>
              <c:f>Sheet1!$C$39:$F$39</c:f>
              <c:numCache>
                <c:formatCode>General</c:formatCode>
                <c:ptCount val="4"/>
                <c:pt idx="0">
                  <c:v>42069</c:v>
                </c:pt>
                <c:pt idx="1">
                  <c:v>43428</c:v>
                </c:pt>
                <c:pt idx="2">
                  <c:v>52813</c:v>
                </c:pt>
                <c:pt idx="3">
                  <c:v>55207</c:v>
                </c:pt>
              </c:numCache>
            </c:numRef>
          </c:val>
        </c:ser>
        <c:ser>
          <c:idx val="2"/>
          <c:order val="2"/>
          <c:tx>
            <c:strRef>
              <c:f>Sheet1!$B$40</c:f>
              <c:strCache>
                <c:ptCount val="1"/>
                <c:pt idx="0">
                  <c:v>베이컨</c:v>
                </c:pt>
              </c:strCache>
            </c:strRef>
          </c:tx>
          <c:cat>
            <c:numRef>
              <c:f>Sheet1!$C$37:$F$37</c:f>
              <c:numCache>
                <c:formatCode>General</c:formatCode>
                <c:ptCount val="4"/>
                <c:pt idx="0">
                  <c:v>2004</c:v>
                </c:pt>
                <c:pt idx="1">
                  <c:v>2006</c:v>
                </c:pt>
                <c:pt idx="2">
                  <c:v>2008</c:v>
                </c:pt>
                <c:pt idx="3">
                  <c:v>2010</c:v>
                </c:pt>
              </c:numCache>
            </c:numRef>
          </c:cat>
          <c:val>
            <c:numRef>
              <c:f>Sheet1!$C$40:$F$40</c:f>
              <c:numCache>
                <c:formatCode>General</c:formatCode>
                <c:ptCount val="4"/>
                <c:pt idx="0">
                  <c:v>2040</c:v>
                </c:pt>
                <c:pt idx="1">
                  <c:v>2627</c:v>
                </c:pt>
                <c:pt idx="2">
                  <c:v>3439</c:v>
                </c:pt>
                <c:pt idx="3">
                  <c:v>4170</c:v>
                </c:pt>
              </c:numCache>
            </c:numRef>
          </c:val>
        </c:ser>
        <c:ser>
          <c:idx val="3"/>
          <c:order val="3"/>
          <c:tx>
            <c:strRef>
              <c:f>Sheet1!$B$41</c:f>
              <c:strCache>
                <c:ptCount val="1"/>
                <c:pt idx="0">
                  <c:v>캔</c:v>
                </c:pt>
              </c:strCache>
            </c:strRef>
          </c:tx>
          <c:cat>
            <c:numRef>
              <c:f>Sheet1!$C$37:$F$37</c:f>
              <c:numCache>
                <c:formatCode>General</c:formatCode>
                <c:ptCount val="4"/>
                <c:pt idx="0">
                  <c:v>2004</c:v>
                </c:pt>
                <c:pt idx="1">
                  <c:v>2006</c:v>
                </c:pt>
                <c:pt idx="2">
                  <c:v>2008</c:v>
                </c:pt>
                <c:pt idx="3">
                  <c:v>2010</c:v>
                </c:pt>
              </c:numCache>
            </c:numRef>
          </c:cat>
          <c:val>
            <c:numRef>
              <c:f>Sheet1!$C$41:$F$41</c:f>
              <c:numCache>
                <c:formatCode>General</c:formatCode>
                <c:ptCount val="4"/>
                <c:pt idx="0">
                  <c:v>24447</c:v>
                </c:pt>
                <c:pt idx="1">
                  <c:v>24728</c:v>
                </c:pt>
                <c:pt idx="2">
                  <c:v>27159</c:v>
                </c:pt>
                <c:pt idx="3">
                  <c:v>34376</c:v>
                </c:pt>
              </c:numCache>
            </c:numRef>
          </c:val>
        </c:ser>
        <c:marker val="1"/>
        <c:axId val="65872640"/>
        <c:axId val="65874176"/>
      </c:lineChart>
      <c:catAx>
        <c:axId val="65872640"/>
        <c:scaling>
          <c:orientation val="minMax"/>
        </c:scaling>
        <c:axPos val="b"/>
        <c:numFmt formatCode="General" sourceLinked="1"/>
        <c:tickLblPos val="nextTo"/>
        <c:crossAx val="65874176"/>
        <c:crosses val="autoZero"/>
        <c:auto val="1"/>
        <c:lblAlgn val="ctr"/>
        <c:lblOffset val="100"/>
      </c:catAx>
      <c:valAx>
        <c:axId val="65874176"/>
        <c:scaling>
          <c:orientation val="minMax"/>
        </c:scaling>
        <c:axPos val="l"/>
        <c:majorGridlines/>
        <c:numFmt formatCode="General" sourceLinked="1"/>
        <c:tickLblPos val="nextTo"/>
        <c:crossAx val="65872640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01CA6-3BE3-4943-B143-73D2E7BF6D39}" type="datetimeFigureOut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B3F1F-56E0-4C64-8964-7C7FAAD29C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CF4FB-D775-49F6-8776-8A50435A0FF9}" type="datetimeFigureOut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3129C-9075-49FF-8F65-30CD066F2CF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981B-1BA3-4926-BBED-B7C4E49ACE81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F52A-72B0-41DA-8F8A-E1DF0F16D62E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64E7B-D09F-4D95-A318-2D5F7B3488B4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A817-0C7D-4E35-A44D-0E49FF211890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B2CF5-4AD6-4BFD-841B-E67F8193D51A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6495-7D16-4C8A-AAC1-FF0734324CBB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0A2C8-7BCA-4317-A783-DC01BCC8507A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04E12-926B-4C21-98ED-BFACB9EC1385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0552-4A7F-41F7-A63A-60999F02B2CB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907B-718C-4218-A783-22C9EF0FAB8B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4793-F197-4B35-8444-32B91D7FFC11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45E6B-0230-4476-9CC5-0E533F168D76}" type="datetime1">
              <a:rPr lang="ko-KR" altLang="en-US" smtClean="0"/>
              <a:pPr/>
              <a:t>2012-07-12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66380-B021-4B43-86AD-6654A6099D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7.jpeg"/><Relationship Id="rId7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7.jpeg"/><Relationship Id="rId7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3" Type="http://schemas.openxmlformats.org/officeDocument/2006/relationships/image" Target="../media/image7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6.pn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9.jpeg"/><Relationship Id="rId5" Type="http://schemas.openxmlformats.org/officeDocument/2006/relationships/oleObject" Target="../embeddings/Microsoft_Office_Excel_97-2003_____1.xls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.jpeg"/><Relationship Id="rId7" Type="http://schemas.openxmlformats.org/officeDocument/2006/relationships/image" Target="../media/image7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8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wmf"/><Relationship Id="rId5" Type="http://schemas.openxmlformats.org/officeDocument/2006/relationships/image" Target="../media/image93.jpeg"/><Relationship Id="rId4" Type="http://schemas.openxmlformats.org/officeDocument/2006/relationships/image" Target="../media/image9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3" Type="http://schemas.openxmlformats.org/officeDocument/2006/relationships/image" Target="../media/image7.jpeg"/><Relationship Id="rId21" Type="http://schemas.openxmlformats.org/officeDocument/2006/relationships/image" Target="../media/image33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" Type="http://schemas.openxmlformats.org/officeDocument/2006/relationships/image" Target="../media/image1.png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6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5.jpe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타원 22"/>
          <p:cNvSpPr/>
          <p:nvPr/>
        </p:nvSpPr>
        <p:spPr>
          <a:xfrm>
            <a:off x="323528" y="836712"/>
            <a:ext cx="3240360" cy="3240360"/>
          </a:xfrm>
          <a:prstGeom prst="ellipse">
            <a:avLst/>
          </a:prstGeom>
          <a:noFill/>
          <a:ln w="57150" cmpd="dbl">
            <a:gradFill>
              <a:gsLst>
                <a:gs pos="10000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664376" y="2198474"/>
            <a:ext cx="6859952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비 선호부위</a:t>
            </a:r>
            <a:r>
              <a:rPr lang="ko-KR" altLang="en-US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를 이용한 </a:t>
            </a:r>
            <a:endParaRPr lang="en-US" altLang="ko-KR" sz="4400" b="1" spc="50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센스L" pitchFamily="18" charset="-127"/>
              <a:ea typeface="HY센스L" pitchFamily="18" charset="-127"/>
            </a:endParaRPr>
          </a:p>
          <a:p>
            <a:r>
              <a:rPr lang="en-US" altLang="ko-KR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      </a:t>
            </a:r>
            <a:r>
              <a:rPr lang="ko-KR" altLang="en-US" sz="44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고부가 </a:t>
            </a:r>
            <a:r>
              <a:rPr lang="ko-KR" altLang="en-US" sz="44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육제품</a:t>
            </a:r>
            <a:r>
              <a:rPr lang="ko-KR" altLang="en-US" sz="44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 </a:t>
            </a:r>
            <a:r>
              <a:rPr lang="ko-KR" altLang="en-US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센스L" pitchFamily="18" charset="-127"/>
                <a:ea typeface="HY센스L" pitchFamily="18" charset="-127"/>
              </a:rPr>
              <a:t>개발</a:t>
            </a:r>
            <a:endParaRPr lang="ko-KR" altLang="en-US" sz="4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센스L" pitchFamily="18" charset="-127"/>
              <a:ea typeface="HY센스L" pitchFamily="18" charset="-127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4" name="그림 43" descr="P101001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90003" y="2564904"/>
            <a:ext cx="1646493" cy="1368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Box 24"/>
          <p:cNvSpPr txBox="1"/>
          <p:nvPr/>
        </p:nvSpPr>
        <p:spPr>
          <a:xfrm>
            <a:off x="1547664" y="4985300"/>
            <a:ext cx="4176464" cy="10425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sz="2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국립축산과학원 축산물이용과</a:t>
            </a:r>
            <a:endParaRPr lang="en-US" altLang="ko-KR" sz="22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ko-KR" altLang="en-US" sz="2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성 필 남 </a:t>
            </a:r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496" y="44624"/>
            <a:ext cx="1127125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그림 33" descr="실온유통 제품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300192" y="315713"/>
            <a:ext cx="2304256" cy="20331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user\Local Settings\Temporary Internet Files\Content.IE5\W21VWIK4\MC900329574[1].wm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73963" y="954986"/>
            <a:ext cx="1216041" cy="1105862"/>
          </a:xfrm>
          <a:prstGeom prst="rect">
            <a:avLst/>
          </a:prstGeom>
          <a:noFill/>
        </p:spPr>
      </p:pic>
      <p:pic>
        <p:nvPicPr>
          <p:cNvPr id="37" name="그림 36" descr="다양한 생햄 분할판매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084169" y="4149080"/>
            <a:ext cx="2952328" cy="2506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슬라이드 번호 개체 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1" name="Text Box 96"/>
          <p:cNvSpPr txBox="1">
            <a:spLocks noChangeArrowheads="1"/>
          </p:cNvSpPr>
          <p:nvPr/>
        </p:nvSpPr>
        <p:spPr bwMode="auto">
          <a:xfrm>
            <a:off x="1014413" y="816967"/>
            <a:ext cx="7518027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ko-KR" sz="1400" dirty="0">
                <a:latin typeface="+mj-ea"/>
                <a:ea typeface="+mj-ea"/>
              </a:rPr>
              <a:t>Table </a:t>
            </a:r>
            <a:r>
              <a:rPr lang="en-US" altLang="ko-KR" sz="1400" dirty="0" smtClean="0">
                <a:latin typeface="+mj-ea"/>
                <a:ea typeface="+mj-ea"/>
              </a:rPr>
              <a:t>2. </a:t>
            </a:r>
            <a:r>
              <a:rPr lang="en-US" altLang="ko-KR" sz="1400" dirty="0">
                <a:latin typeface="+mj-ea"/>
                <a:ea typeface="+mj-ea"/>
              </a:rPr>
              <a:t>Moisture, protein, fat and ash contents (%) for </a:t>
            </a:r>
            <a:r>
              <a:rPr lang="en-US" altLang="ko-KR" sz="1400" dirty="0" smtClean="0">
                <a:latin typeface="+mj-ea"/>
                <a:ea typeface="+mj-ea"/>
              </a:rPr>
              <a:t>twenty-one pork </a:t>
            </a:r>
            <a:r>
              <a:rPr lang="en-US" altLang="ko-KR" sz="1400" dirty="0">
                <a:latin typeface="+mj-ea"/>
                <a:ea typeface="+mj-ea"/>
              </a:rPr>
              <a:t>muscles </a:t>
            </a:r>
          </a:p>
        </p:txBody>
      </p:sp>
      <p:grpSp>
        <p:nvGrpSpPr>
          <p:cNvPr id="172" name="Group 3"/>
          <p:cNvGrpSpPr>
            <a:grpSpLocks/>
          </p:cNvGrpSpPr>
          <p:nvPr/>
        </p:nvGrpSpPr>
        <p:grpSpPr bwMode="auto">
          <a:xfrm>
            <a:off x="1066800" y="1124744"/>
            <a:ext cx="6934200" cy="5451474"/>
            <a:chOff x="672" y="791"/>
            <a:chExt cx="4368" cy="3434"/>
          </a:xfrm>
        </p:grpSpPr>
        <p:sp>
          <p:nvSpPr>
            <p:cNvPr id="173" name="Text Box 95"/>
            <p:cNvSpPr txBox="1">
              <a:spLocks noChangeArrowheads="1"/>
            </p:cNvSpPr>
            <p:nvPr/>
          </p:nvSpPr>
          <p:spPr bwMode="auto">
            <a:xfrm>
              <a:off x="672" y="4080"/>
              <a:ext cx="301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Ctr="1">
              <a:spAutoFit/>
            </a:bodyPr>
            <a:lstStyle/>
            <a:p>
              <a:r>
                <a:rPr lang="en-US" altLang="ko-KR" sz="900" baseline="30000">
                  <a:latin typeface="+mj-ea"/>
                  <a:ea typeface="+mj-ea"/>
                </a:rPr>
                <a:t>a-l</a:t>
              </a:r>
              <a:r>
                <a:rPr lang="en-US" altLang="ko-KR" sz="900">
                  <a:latin typeface="+mj-ea"/>
                  <a:ea typeface="+mj-ea"/>
                </a:rPr>
                <a:t> : Means in the same column with different letters are significantly different (p&lt;0.05) 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74" name="Rectangle 375"/>
            <p:cNvSpPr>
              <a:spLocks noChangeArrowheads="1"/>
            </p:cNvSpPr>
            <p:nvPr/>
          </p:nvSpPr>
          <p:spPr bwMode="auto">
            <a:xfrm>
              <a:off x="4512" y="3937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0.01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5" name="Rectangle 374"/>
            <p:cNvSpPr>
              <a:spLocks noChangeArrowheads="1"/>
            </p:cNvSpPr>
            <p:nvPr/>
          </p:nvSpPr>
          <p:spPr bwMode="auto">
            <a:xfrm>
              <a:off x="3936" y="393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dirty="0">
                  <a:latin typeface="+mj-ea"/>
                  <a:ea typeface="+mj-ea"/>
                  <a:cs typeface="한컴바탕" pitchFamily="18" charset="-127"/>
                </a:rPr>
                <a:t>0.14</a:t>
              </a:r>
              <a:endParaRPr lang="en-US" altLang="ko-KR" sz="900" dirty="0">
                <a:latin typeface="+mj-ea"/>
                <a:ea typeface="+mj-ea"/>
              </a:endParaRPr>
            </a:p>
          </p:txBody>
        </p:sp>
        <p:sp>
          <p:nvSpPr>
            <p:cNvPr id="176" name="Rectangle 373"/>
            <p:cNvSpPr>
              <a:spLocks noChangeArrowheads="1"/>
            </p:cNvSpPr>
            <p:nvPr/>
          </p:nvSpPr>
          <p:spPr bwMode="auto">
            <a:xfrm>
              <a:off x="3312" y="393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0.08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7" name="Rectangle 372"/>
            <p:cNvSpPr>
              <a:spLocks noChangeArrowheads="1"/>
            </p:cNvSpPr>
            <p:nvPr/>
          </p:nvSpPr>
          <p:spPr bwMode="auto">
            <a:xfrm>
              <a:off x="2736" y="393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0.11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8" name="Rectangle 370"/>
            <p:cNvSpPr>
              <a:spLocks noChangeArrowheads="1"/>
            </p:cNvSpPr>
            <p:nvPr/>
          </p:nvSpPr>
          <p:spPr bwMode="auto">
            <a:xfrm>
              <a:off x="672" y="3937"/>
              <a:ext cx="206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SE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9" name="Rectangle 369"/>
            <p:cNvSpPr>
              <a:spLocks noChangeArrowheads="1"/>
            </p:cNvSpPr>
            <p:nvPr/>
          </p:nvSpPr>
          <p:spPr bwMode="auto">
            <a:xfrm>
              <a:off x="4512" y="3794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0" name="Rectangle 368"/>
            <p:cNvSpPr>
              <a:spLocks noChangeArrowheads="1"/>
            </p:cNvSpPr>
            <p:nvPr/>
          </p:nvSpPr>
          <p:spPr bwMode="auto">
            <a:xfrm>
              <a:off x="3936" y="379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2.02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hi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181" name="Rectangle 367"/>
            <p:cNvSpPr>
              <a:spLocks noChangeArrowheads="1"/>
            </p:cNvSpPr>
            <p:nvPr/>
          </p:nvSpPr>
          <p:spPr bwMode="auto">
            <a:xfrm>
              <a:off x="3312" y="379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21.79</a:t>
              </a:r>
              <a:r>
                <a:rPr lang="en-US" altLang="ko-KR" sz="900" baseline="300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182" name="Rectangle 366"/>
            <p:cNvSpPr>
              <a:spLocks noChangeArrowheads="1"/>
            </p:cNvSpPr>
            <p:nvPr/>
          </p:nvSpPr>
          <p:spPr bwMode="auto">
            <a:xfrm>
              <a:off x="2736" y="379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75.51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3" name="Rectangle 365"/>
            <p:cNvSpPr>
              <a:spLocks noChangeArrowheads="1"/>
            </p:cNvSpPr>
            <p:nvPr/>
          </p:nvSpPr>
          <p:spPr bwMode="auto">
            <a:xfrm>
              <a:off x="1488" y="3794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Longissimus dorsi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4" name="Rectangle 364"/>
            <p:cNvSpPr>
              <a:spLocks noChangeArrowheads="1"/>
            </p:cNvSpPr>
            <p:nvPr/>
          </p:nvSpPr>
          <p:spPr bwMode="auto">
            <a:xfrm>
              <a:off x="672" y="3794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Loin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5" name="Rectangle 363"/>
            <p:cNvSpPr>
              <a:spLocks noChangeArrowheads="1"/>
            </p:cNvSpPr>
            <p:nvPr/>
          </p:nvSpPr>
          <p:spPr bwMode="auto">
            <a:xfrm>
              <a:off x="4512" y="3651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6" name="Rectangle 362"/>
            <p:cNvSpPr>
              <a:spLocks noChangeArrowheads="1"/>
            </p:cNvSpPr>
            <p:nvPr/>
          </p:nvSpPr>
          <p:spPr bwMode="auto">
            <a:xfrm>
              <a:off x="3936" y="365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1.73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i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187" name="Rectangle 361"/>
            <p:cNvSpPr>
              <a:spLocks noChangeArrowheads="1"/>
            </p:cNvSpPr>
            <p:nvPr/>
          </p:nvSpPr>
          <p:spPr bwMode="auto">
            <a:xfrm>
              <a:off x="3312" y="365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20.53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8" name="Rectangle 360"/>
            <p:cNvSpPr>
              <a:spLocks noChangeArrowheads="1"/>
            </p:cNvSpPr>
            <p:nvPr/>
          </p:nvSpPr>
          <p:spPr bwMode="auto">
            <a:xfrm>
              <a:off x="2736" y="365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76.62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9" name="Rectangle 359"/>
            <p:cNvSpPr>
              <a:spLocks noChangeArrowheads="1"/>
            </p:cNvSpPr>
            <p:nvPr/>
          </p:nvSpPr>
          <p:spPr bwMode="auto">
            <a:xfrm>
              <a:off x="1488" y="3651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lateralis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0" name="Rectangle 358"/>
            <p:cNvSpPr>
              <a:spLocks noChangeArrowheads="1"/>
            </p:cNvSpPr>
            <p:nvPr/>
          </p:nvSpPr>
          <p:spPr bwMode="auto">
            <a:xfrm>
              <a:off x="672" y="3651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91" name="Rectangle 357"/>
            <p:cNvSpPr>
              <a:spLocks noChangeArrowheads="1"/>
            </p:cNvSpPr>
            <p:nvPr/>
          </p:nvSpPr>
          <p:spPr bwMode="auto">
            <a:xfrm>
              <a:off x="4512" y="3508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2" name="Rectangle 356"/>
            <p:cNvSpPr>
              <a:spLocks noChangeArrowheads="1"/>
            </p:cNvSpPr>
            <p:nvPr/>
          </p:nvSpPr>
          <p:spPr bwMode="auto">
            <a:xfrm>
              <a:off x="3936" y="350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7.03</a:t>
              </a:r>
              <a:r>
                <a:rPr lang="en-US" altLang="ko-KR" sz="900" b="1" baseline="3000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193" name="Rectangle 355"/>
            <p:cNvSpPr>
              <a:spLocks noChangeArrowheads="1"/>
            </p:cNvSpPr>
            <p:nvPr/>
          </p:nvSpPr>
          <p:spPr bwMode="auto">
            <a:xfrm>
              <a:off x="3312" y="350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19.48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hij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4" name="Rectangle 354"/>
            <p:cNvSpPr>
              <a:spLocks noChangeArrowheads="1"/>
            </p:cNvSpPr>
            <p:nvPr/>
          </p:nvSpPr>
          <p:spPr bwMode="auto">
            <a:xfrm>
              <a:off x="2736" y="350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72.80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5" name="Rectangle 353"/>
            <p:cNvSpPr>
              <a:spLocks noChangeArrowheads="1"/>
            </p:cNvSpPr>
            <p:nvPr/>
          </p:nvSpPr>
          <p:spPr bwMode="auto">
            <a:xfrm>
              <a:off x="1488" y="3508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Tensor fasciae latae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6" name="Rectangle 352"/>
            <p:cNvSpPr>
              <a:spLocks noChangeArrowheads="1"/>
            </p:cNvSpPr>
            <p:nvPr/>
          </p:nvSpPr>
          <p:spPr bwMode="auto">
            <a:xfrm>
              <a:off x="672" y="3508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97" name="Rectangle 351"/>
            <p:cNvSpPr>
              <a:spLocks noChangeArrowheads="1"/>
            </p:cNvSpPr>
            <p:nvPr/>
          </p:nvSpPr>
          <p:spPr bwMode="auto">
            <a:xfrm>
              <a:off x="4512" y="3365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8" name="Rectangle 350"/>
            <p:cNvSpPr>
              <a:spLocks noChangeArrowheads="1"/>
            </p:cNvSpPr>
            <p:nvPr/>
          </p:nvSpPr>
          <p:spPr bwMode="auto">
            <a:xfrm>
              <a:off x="3936" y="336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4.40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199" name="Rectangle 349"/>
            <p:cNvSpPr>
              <a:spLocks noChangeArrowheads="1"/>
            </p:cNvSpPr>
            <p:nvPr/>
          </p:nvSpPr>
          <p:spPr bwMode="auto">
            <a:xfrm>
              <a:off x="3312" y="336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18.66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kl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0" name="Rectangle 348"/>
            <p:cNvSpPr>
              <a:spLocks noChangeArrowheads="1"/>
            </p:cNvSpPr>
            <p:nvPr/>
          </p:nvSpPr>
          <p:spPr bwMode="auto">
            <a:xfrm>
              <a:off x="2736" y="336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75.72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1" name="Rectangle 347"/>
            <p:cNvSpPr>
              <a:spLocks noChangeArrowheads="1"/>
            </p:cNvSpPr>
            <p:nvPr/>
          </p:nvSpPr>
          <p:spPr bwMode="auto">
            <a:xfrm>
              <a:off x="1488" y="3365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intermedius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2" name="Rectangle 346"/>
            <p:cNvSpPr>
              <a:spLocks noChangeArrowheads="1"/>
            </p:cNvSpPr>
            <p:nvPr/>
          </p:nvSpPr>
          <p:spPr bwMode="auto">
            <a:xfrm>
              <a:off x="672" y="3365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03" name="Rectangle 345"/>
            <p:cNvSpPr>
              <a:spLocks noChangeArrowheads="1"/>
            </p:cNvSpPr>
            <p:nvPr/>
          </p:nvSpPr>
          <p:spPr bwMode="auto">
            <a:xfrm>
              <a:off x="4512" y="3222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0.88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4" name="Rectangle 344"/>
            <p:cNvSpPr>
              <a:spLocks noChangeArrowheads="1"/>
            </p:cNvSpPr>
            <p:nvPr/>
          </p:nvSpPr>
          <p:spPr bwMode="auto">
            <a:xfrm>
              <a:off x="3936" y="322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6.12</a:t>
              </a:r>
              <a:r>
                <a:rPr lang="en-US" altLang="ko-KR" sz="900" b="1" baseline="3000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 b="1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05" name="Rectangle 343"/>
            <p:cNvSpPr>
              <a:spLocks noChangeArrowheads="1"/>
            </p:cNvSpPr>
            <p:nvPr/>
          </p:nvSpPr>
          <p:spPr bwMode="auto">
            <a:xfrm>
              <a:off x="3312" y="322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18.80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jkl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6" name="Rectangle 342"/>
            <p:cNvSpPr>
              <a:spLocks noChangeArrowheads="1"/>
            </p:cNvSpPr>
            <p:nvPr/>
          </p:nvSpPr>
          <p:spPr bwMode="auto">
            <a:xfrm>
              <a:off x="2736" y="322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74.31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7" name="Rectangle 341"/>
            <p:cNvSpPr>
              <a:spLocks noChangeArrowheads="1"/>
            </p:cNvSpPr>
            <p:nvPr/>
          </p:nvSpPr>
          <p:spPr bwMode="auto">
            <a:xfrm>
              <a:off x="1488" y="3222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Semitendinosus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8" name="Rectangle 340"/>
            <p:cNvSpPr>
              <a:spLocks noChangeArrowheads="1"/>
            </p:cNvSpPr>
            <p:nvPr/>
          </p:nvSpPr>
          <p:spPr bwMode="auto">
            <a:xfrm>
              <a:off x="672" y="3222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09" name="Rectangle 339"/>
            <p:cNvSpPr>
              <a:spLocks noChangeArrowheads="1"/>
            </p:cNvSpPr>
            <p:nvPr/>
          </p:nvSpPr>
          <p:spPr bwMode="auto">
            <a:xfrm>
              <a:off x="4512" y="3079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0" name="Rectangle 338"/>
            <p:cNvSpPr>
              <a:spLocks noChangeArrowheads="1"/>
            </p:cNvSpPr>
            <p:nvPr/>
          </p:nvSpPr>
          <p:spPr bwMode="auto">
            <a:xfrm>
              <a:off x="3936" y="307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3.07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gh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11" name="Rectangle 337"/>
            <p:cNvSpPr>
              <a:spLocks noChangeArrowheads="1"/>
            </p:cNvSpPr>
            <p:nvPr/>
          </p:nvSpPr>
          <p:spPr bwMode="auto">
            <a:xfrm>
              <a:off x="3312" y="307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20.89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2" name="Rectangle 336"/>
            <p:cNvSpPr>
              <a:spLocks noChangeArrowheads="1"/>
            </p:cNvSpPr>
            <p:nvPr/>
          </p:nvSpPr>
          <p:spPr bwMode="auto">
            <a:xfrm>
              <a:off x="2736" y="307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75.48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3" name="Rectangle 335"/>
            <p:cNvSpPr>
              <a:spLocks noChangeArrowheads="1"/>
            </p:cNvSpPr>
            <p:nvPr/>
          </p:nvSpPr>
          <p:spPr bwMode="auto">
            <a:xfrm>
              <a:off x="1488" y="3079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Semimembranosus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4" name="Rectangle 334"/>
            <p:cNvSpPr>
              <a:spLocks noChangeArrowheads="1"/>
            </p:cNvSpPr>
            <p:nvPr/>
          </p:nvSpPr>
          <p:spPr bwMode="auto">
            <a:xfrm>
              <a:off x="672" y="3079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15" name="Rectangle 333"/>
            <p:cNvSpPr>
              <a:spLocks noChangeArrowheads="1"/>
            </p:cNvSpPr>
            <p:nvPr/>
          </p:nvSpPr>
          <p:spPr bwMode="auto">
            <a:xfrm>
              <a:off x="4512" y="2936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1.01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6" name="Rectangle 332"/>
            <p:cNvSpPr>
              <a:spLocks noChangeArrowheads="1"/>
            </p:cNvSpPr>
            <p:nvPr/>
          </p:nvSpPr>
          <p:spPr bwMode="auto">
            <a:xfrm>
              <a:off x="3936" y="293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1.54</a:t>
              </a:r>
              <a:r>
                <a:rPr lang="en-US" altLang="ko-KR" sz="900" b="1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i</a:t>
              </a:r>
              <a:endParaRPr lang="en-US" altLang="ko-KR" sz="900" b="1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217" name="Rectangle 331"/>
            <p:cNvSpPr>
              <a:spLocks noChangeArrowheads="1"/>
            </p:cNvSpPr>
            <p:nvPr/>
          </p:nvSpPr>
          <p:spPr bwMode="auto">
            <a:xfrm>
              <a:off x="3312" y="293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20.56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8" name="Rectangle 330"/>
            <p:cNvSpPr>
              <a:spLocks noChangeArrowheads="1"/>
            </p:cNvSpPr>
            <p:nvPr/>
          </p:nvSpPr>
          <p:spPr bwMode="auto">
            <a:xfrm>
              <a:off x="2736" y="293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76.82</a:t>
              </a:r>
              <a:r>
                <a:rPr lang="en-US" altLang="ko-KR" sz="900" baseline="300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219" name="Rectangle 329"/>
            <p:cNvSpPr>
              <a:spLocks noChangeArrowheads="1"/>
            </p:cNvSpPr>
            <p:nvPr/>
          </p:nvSpPr>
          <p:spPr bwMode="auto">
            <a:xfrm>
              <a:off x="1488" y="2936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Rectus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0" name="Rectangle 328"/>
            <p:cNvSpPr>
              <a:spLocks noChangeArrowheads="1"/>
            </p:cNvSpPr>
            <p:nvPr/>
          </p:nvSpPr>
          <p:spPr bwMode="auto">
            <a:xfrm>
              <a:off x="672" y="2936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21" name="Rectangle 327"/>
            <p:cNvSpPr>
              <a:spLocks noChangeArrowheads="1"/>
            </p:cNvSpPr>
            <p:nvPr/>
          </p:nvSpPr>
          <p:spPr bwMode="auto">
            <a:xfrm>
              <a:off x="4512" y="2793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2" name="Rectangle 326"/>
            <p:cNvSpPr>
              <a:spLocks noChangeArrowheads="1"/>
            </p:cNvSpPr>
            <p:nvPr/>
          </p:nvSpPr>
          <p:spPr bwMode="auto">
            <a:xfrm>
              <a:off x="3936" y="279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latin typeface="+mj-ea"/>
                  <a:ea typeface="+mj-ea"/>
                  <a:cs typeface="한컴바탕" pitchFamily="18" charset="-127"/>
                </a:rPr>
                <a:t>3.79</a:t>
              </a:r>
              <a:r>
                <a:rPr lang="en-US" altLang="ko-KR" sz="900" b="1" baseline="30000" dirty="0">
                  <a:latin typeface="+mj-ea"/>
                  <a:ea typeface="+mj-ea"/>
                  <a:cs typeface="한컴바탕" pitchFamily="18" charset="-127"/>
                </a:rPr>
                <a:t>defg</a:t>
              </a:r>
              <a:endParaRPr lang="en-US" altLang="ko-KR" sz="900" b="1" dirty="0">
                <a:latin typeface="+mj-ea"/>
                <a:ea typeface="+mj-ea"/>
              </a:endParaRPr>
            </a:p>
          </p:txBody>
        </p:sp>
        <p:sp>
          <p:nvSpPr>
            <p:cNvPr id="223" name="Rectangle 325"/>
            <p:cNvSpPr>
              <a:spLocks noChangeArrowheads="1"/>
            </p:cNvSpPr>
            <p:nvPr/>
          </p:nvSpPr>
          <p:spPr bwMode="auto">
            <a:xfrm>
              <a:off x="3312" y="279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19.61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4" name="Rectangle 324"/>
            <p:cNvSpPr>
              <a:spLocks noChangeArrowheads="1"/>
            </p:cNvSpPr>
            <p:nvPr/>
          </p:nvSpPr>
          <p:spPr bwMode="auto">
            <a:xfrm>
              <a:off x="2736" y="279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75.88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5" name="Rectangle 323"/>
            <p:cNvSpPr>
              <a:spLocks noChangeArrowheads="1"/>
            </p:cNvSpPr>
            <p:nvPr/>
          </p:nvSpPr>
          <p:spPr bwMode="auto">
            <a:xfrm>
              <a:off x="1488" y="2793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Gracilis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6" name="Rectangle 322"/>
            <p:cNvSpPr>
              <a:spLocks noChangeArrowheads="1"/>
            </p:cNvSpPr>
            <p:nvPr/>
          </p:nvSpPr>
          <p:spPr bwMode="auto">
            <a:xfrm>
              <a:off x="672" y="2793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27" name="Rectangle 321"/>
            <p:cNvSpPr>
              <a:spLocks noChangeArrowheads="1"/>
            </p:cNvSpPr>
            <p:nvPr/>
          </p:nvSpPr>
          <p:spPr bwMode="auto">
            <a:xfrm>
              <a:off x="4512" y="2650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1.00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8" name="Rectangle 320"/>
            <p:cNvSpPr>
              <a:spLocks noChangeArrowheads="1"/>
            </p:cNvSpPr>
            <p:nvPr/>
          </p:nvSpPr>
          <p:spPr bwMode="auto">
            <a:xfrm>
              <a:off x="3936" y="265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4.58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cde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29" name="Rectangle 319"/>
            <p:cNvSpPr>
              <a:spLocks noChangeArrowheads="1"/>
            </p:cNvSpPr>
            <p:nvPr/>
          </p:nvSpPr>
          <p:spPr bwMode="auto">
            <a:xfrm>
              <a:off x="3312" y="265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20.47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0" name="Rectangle 318"/>
            <p:cNvSpPr>
              <a:spLocks noChangeArrowheads="1"/>
            </p:cNvSpPr>
            <p:nvPr/>
          </p:nvSpPr>
          <p:spPr bwMode="auto">
            <a:xfrm>
              <a:off x="2736" y="265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73.95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1" name="Rectangle 317"/>
            <p:cNvSpPr>
              <a:spLocks noChangeArrowheads="1"/>
            </p:cNvSpPr>
            <p:nvPr/>
          </p:nvSpPr>
          <p:spPr bwMode="auto">
            <a:xfrm>
              <a:off x="1488" y="2650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superrificialis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2" name="Rectangle 316"/>
            <p:cNvSpPr>
              <a:spLocks noChangeArrowheads="1"/>
            </p:cNvSpPr>
            <p:nvPr/>
          </p:nvSpPr>
          <p:spPr bwMode="auto">
            <a:xfrm>
              <a:off x="672" y="2650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33" name="Rectangle 315"/>
            <p:cNvSpPr>
              <a:spLocks noChangeArrowheads="1"/>
            </p:cNvSpPr>
            <p:nvPr/>
          </p:nvSpPr>
          <p:spPr bwMode="auto">
            <a:xfrm>
              <a:off x="4512" y="2507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1.01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4" name="Rectangle 314"/>
            <p:cNvSpPr>
              <a:spLocks noChangeArrowheads="1"/>
            </p:cNvSpPr>
            <p:nvPr/>
          </p:nvSpPr>
          <p:spPr bwMode="auto">
            <a:xfrm>
              <a:off x="3936" y="250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3.22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fg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35" name="Rectangle 313"/>
            <p:cNvSpPr>
              <a:spLocks noChangeArrowheads="1"/>
            </p:cNvSpPr>
            <p:nvPr/>
          </p:nvSpPr>
          <p:spPr bwMode="auto">
            <a:xfrm>
              <a:off x="3312" y="250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20.76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6" name="Rectangle 312"/>
            <p:cNvSpPr>
              <a:spLocks noChangeArrowheads="1"/>
            </p:cNvSpPr>
            <p:nvPr/>
          </p:nvSpPr>
          <p:spPr bwMode="auto">
            <a:xfrm>
              <a:off x="2736" y="250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75.31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7" name="Rectangle 311"/>
            <p:cNvSpPr>
              <a:spLocks noChangeArrowheads="1"/>
            </p:cNvSpPr>
            <p:nvPr/>
          </p:nvSpPr>
          <p:spPr bwMode="auto">
            <a:xfrm>
              <a:off x="1488" y="2507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8" name="Rectangle 310"/>
            <p:cNvSpPr>
              <a:spLocks noChangeArrowheads="1"/>
            </p:cNvSpPr>
            <p:nvPr/>
          </p:nvSpPr>
          <p:spPr bwMode="auto">
            <a:xfrm>
              <a:off x="672" y="2507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39" name="Rectangle 309"/>
            <p:cNvSpPr>
              <a:spLocks noChangeArrowheads="1"/>
            </p:cNvSpPr>
            <p:nvPr/>
          </p:nvSpPr>
          <p:spPr bwMode="auto">
            <a:xfrm>
              <a:off x="4512" y="2364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0" name="Rectangle 308"/>
            <p:cNvSpPr>
              <a:spLocks noChangeArrowheads="1"/>
            </p:cNvSpPr>
            <p:nvPr/>
          </p:nvSpPr>
          <p:spPr bwMode="auto">
            <a:xfrm>
              <a:off x="3936" y="236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4.82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41" name="Rectangle 307"/>
            <p:cNvSpPr>
              <a:spLocks noChangeArrowheads="1"/>
            </p:cNvSpPr>
            <p:nvPr/>
          </p:nvSpPr>
          <p:spPr bwMode="auto">
            <a:xfrm>
              <a:off x="3312" y="236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19.58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2" name="Rectangle 306"/>
            <p:cNvSpPr>
              <a:spLocks noChangeArrowheads="1"/>
            </p:cNvSpPr>
            <p:nvPr/>
          </p:nvSpPr>
          <p:spPr bwMode="auto">
            <a:xfrm>
              <a:off x="2736" y="236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74.80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3" name="Rectangle 305"/>
            <p:cNvSpPr>
              <a:spLocks noChangeArrowheads="1"/>
            </p:cNvSpPr>
            <p:nvPr/>
          </p:nvSpPr>
          <p:spPr bwMode="auto">
            <a:xfrm>
              <a:off x="1488" y="2364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Gastrocneminus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4" name="Rectangle 304"/>
            <p:cNvSpPr>
              <a:spLocks noChangeArrowheads="1"/>
            </p:cNvSpPr>
            <p:nvPr/>
          </p:nvSpPr>
          <p:spPr bwMode="auto">
            <a:xfrm>
              <a:off x="672" y="2364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45" name="Rectangle 303"/>
            <p:cNvSpPr>
              <a:spLocks noChangeArrowheads="1"/>
            </p:cNvSpPr>
            <p:nvPr/>
          </p:nvSpPr>
          <p:spPr bwMode="auto">
            <a:xfrm>
              <a:off x="4512" y="2221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6" name="Rectangle 302"/>
            <p:cNvSpPr>
              <a:spLocks noChangeArrowheads="1"/>
            </p:cNvSpPr>
            <p:nvPr/>
          </p:nvSpPr>
          <p:spPr bwMode="auto">
            <a:xfrm>
              <a:off x="3936" y="222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4.43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47" name="Rectangle 301"/>
            <p:cNvSpPr>
              <a:spLocks noChangeArrowheads="1"/>
            </p:cNvSpPr>
            <p:nvPr/>
          </p:nvSpPr>
          <p:spPr bwMode="auto">
            <a:xfrm>
              <a:off x="3312" y="222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19.81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8" name="Rectangle 300"/>
            <p:cNvSpPr>
              <a:spLocks noChangeArrowheads="1"/>
            </p:cNvSpPr>
            <p:nvPr/>
          </p:nvSpPr>
          <p:spPr bwMode="auto">
            <a:xfrm>
              <a:off x="2736" y="222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74.90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9" name="Rectangle 299"/>
            <p:cNvSpPr>
              <a:spLocks noChangeArrowheads="1"/>
            </p:cNvSpPr>
            <p:nvPr/>
          </p:nvSpPr>
          <p:spPr bwMode="auto">
            <a:xfrm>
              <a:off x="1488" y="2221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Biceps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0" name="Rectangle 298"/>
            <p:cNvSpPr>
              <a:spLocks noChangeArrowheads="1"/>
            </p:cNvSpPr>
            <p:nvPr/>
          </p:nvSpPr>
          <p:spPr bwMode="auto">
            <a:xfrm>
              <a:off x="672" y="2221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51" name="Rectangle 297"/>
            <p:cNvSpPr>
              <a:spLocks noChangeArrowheads="1"/>
            </p:cNvSpPr>
            <p:nvPr/>
          </p:nvSpPr>
          <p:spPr bwMode="auto">
            <a:xfrm>
              <a:off x="4512" y="2078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1.05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2" name="Rectangle 296"/>
            <p:cNvSpPr>
              <a:spLocks noChangeArrowheads="1"/>
            </p:cNvSpPr>
            <p:nvPr/>
          </p:nvSpPr>
          <p:spPr bwMode="auto">
            <a:xfrm>
              <a:off x="3936" y="207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1.67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i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53" name="Rectangle 295"/>
            <p:cNvSpPr>
              <a:spLocks noChangeArrowheads="1"/>
            </p:cNvSpPr>
            <p:nvPr/>
          </p:nvSpPr>
          <p:spPr bwMode="auto">
            <a:xfrm>
              <a:off x="3312" y="207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21.25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4" name="Rectangle 294"/>
            <p:cNvSpPr>
              <a:spLocks noChangeArrowheads="1"/>
            </p:cNvSpPr>
            <p:nvPr/>
          </p:nvSpPr>
          <p:spPr bwMode="auto">
            <a:xfrm>
              <a:off x="2736" y="207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76.11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5" name="Rectangle 293"/>
            <p:cNvSpPr>
              <a:spLocks noChangeArrowheads="1"/>
            </p:cNvSpPr>
            <p:nvPr/>
          </p:nvSpPr>
          <p:spPr bwMode="auto">
            <a:xfrm>
              <a:off x="1488" y="2078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Adductor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6" name="Rectangle 292"/>
            <p:cNvSpPr>
              <a:spLocks noChangeArrowheads="1"/>
            </p:cNvSpPr>
            <p:nvPr/>
          </p:nvSpPr>
          <p:spPr bwMode="auto">
            <a:xfrm>
              <a:off x="672" y="2078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Ham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7" name="Rectangle 291"/>
            <p:cNvSpPr>
              <a:spLocks noChangeArrowheads="1"/>
            </p:cNvSpPr>
            <p:nvPr/>
          </p:nvSpPr>
          <p:spPr bwMode="auto">
            <a:xfrm>
              <a:off x="4512" y="1935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1.00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8" name="Rectangle 290"/>
            <p:cNvSpPr>
              <a:spLocks noChangeArrowheads="1"/>
            </p:cNvSpPr>
            <p:nvPr/>
          </p:nvSpPr>
          <p:spPr bwMode="auto">
            <a:xfrm>
              <a:off x="3936" y="193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3.44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efg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59" name="Rectangle 289"/>
            <p:cNvSpPr>
              <a:spLocks noChangeArrowheads="1"/>
            </p:cNvSpPr>
            <p:nvPr/>
          </p:nvSpPr>
          <p:spPr bwMode="auto">
            <a:xfrm>
              <a:off x="3312" y="193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19.98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0" name="Rectangle 288"/>
            <p:cNvSpPr>
              <a:spLocks noChangeArrowheads="1"/>
            </p:cNvSpPr>
            <p:nvPr/>
          </p:nvSpPr>
          <p:spPr bwMode="auto">
            <a:xfrm>
              <a:off x="2736" y="193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75.34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1" name="Rectangle 287"/>
            <p:cNvSpPr>
              <a:spLocks noChangeArrowheads="1"/>
            </p:cNvSpPr>
            <p:nvPr/>
          </p:nvSpPr>
          <p:spPr bwMode="auto">
            <a:xfrm>
              <a:off x="1488" y="1935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Triceps brachii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2" name="Rectangle 286"/>
            <p:cNvSpPr>
              <a:spLocks noChangeArrowheads="1"/>
            </p:cNvSpPr>
            <p:nvPr/>
          </p:nvSpPr>
          <p:spPr bwMode="auto">
            <a:xfrm>
              <a:off x="672" y="1935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63" name="Rectangle 285"/>
            <p:cNvSpPr>
              <a:spLocks noChangeArrowheads="1"/>
            </p:cNvSpPr>
            <p:nvPr/>
          </p:nvSpPr>
          <p:spPr bwMode="auto">
            <a:xfrm>
              <a:off x="4512" y="1792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4" name="Rectangle 284"/>
            <p:cNvSpPr>
              <a:spLocks noChangeArrowheads="1"/>
            </p:cNvSpPr>
            <p:nvPr/>
          </p:nvSpPr>
          <p:spPr bwMode="auto">
            <a:xfrm>
              <a:off x="3936" y="179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5.35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65" name="Rectangle 283"/>
            <p:cNvSpPr>
              <a:spLocks noChangeArrowheads="1"/>
            </p:cNvSpPr>
            <p:nvPr/>
          </p:nvSpPr>
          <p:spPr bwMode="auto">
            <a:xfrm>
              <a:off x="3312" y="179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18.51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l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266" name="Rectangle 282"/>
            <p:cNvSpPr>
              <a:spLocks noChangeArrowheads="1"/>
            </p:cNvSpPr>
            <p:nvPr/>
          </p:nvSpPr>
          <p:spPr bwMode="auto">
            <a:xfrm>
              <a:off x="2736" y="179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74.76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7" name="Rectangle 281"/>
            <p:cNvSpPr>
              <a:spLocks noChangeArrowheads="1"/>
            </p:cNvSpPr>
            <p:nvPr/>
          </p:nvSpPr>
          <p:spPr bwMode="auto">
            <a:xfrm>
              <a:off x="1488" y="1792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Supraspinatus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8" name="Rectangle 280"/>
            <p:cNvSpPr>
              <a:spLocks noChangeArrowheads="1"/>
            </p:cNvSpPr>
            <p:nvPr/>
          </p:nvSpPr>
          <p:spPr bwMode="auto">
            <a:xfrm>
              <a:off x="672" y="1792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69" name="Rectangle 279"/>
            <p:cNvSpPr>
              <a:spLocks noChangeArrowheads="1"/>
            </p:cNvSpPr>
            <p:nvPr/>
          </p:nvSpPr>
          <p:spPr bwMode="auto">
            <a:xfrm>
              <a:off x="4512" y="1649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0" name="Rectangle 278"/>
            <p:cNvSpPr>
              <a:spLocks noChangeArrowheads="1"/>
            </p:cNvSpPr>
            <p:nvPr/>
          </p:nvSpPr>
          <p:spPr bwMode="auto">
            <a:xfrm>
              <a:off x="3936" y="164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3.37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efg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71" name="Rectangle 277"/>
            <p:cNvSpPr>
              <a:spLocks noChangeArrowheads="1"/>
            </p:cNvSpPr>
            <p:nvPr/>
          </p:nvSpPr>
          <p:spPr bwMode="auto">
            <a:xfrm>
              <a:off x="3312" y="164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20.28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2" name="Rectangle 276"/>
            <p:cNvSpPr>
              <a:spLocks noChangeArrowheads="1"/>
            </p:cNvSpPr>
            <p:nvPr/>
          </p:nvSpPr>
          <p:spPr bwMode="auto">
            <a:xfrm>
              <a:off x="2736" y="164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75.02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3" name="Rectangle 275"/>
            <p:cNvSpPr>
              <a:spLocks noChangeArrowheads="1"/>
            </p:cNvSpPr>
            <p:nvPr/>
          </p:nvSpPr>
          <p:spPr bwMode="auto">
            <a:xfrm>
              <a:off x="1488" y="1649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Subscpularis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4" name="Rectangle 274"/>
            <p:cNvSpPr>
              <a:spLocks noChangeArrowheads="1"/>
            </p:cNvSpPr>
            <p:nvPr/>
          </p:nvSpPr>
          <p:spPr bwMode="auto">
            <a:xfrm>
              <a:off x="672" y="1649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75" name="Rectangle 273"/>
            <p:cNvSpPr>
              <a:spLocks noChangeArrowheads="1"/>
            </p:cNvSpPr>
            <p:nvPr/>
          </p:nvSpPr>
          <p:spPr bwMode="auto">
            <a:xfrm>
              <a:off x="4512" y="1506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6" name="Rectangle 272"/>
            <p:cNvSpPr>
              <a:spLocks noChangeArrowheads="1"/>
            </p:cNvSpPr>
            <p:nvPr/>
          </p:nvSpPr>
          <p:spPr bwMode="auto">
            <a:xfrm>
              <a:off x="3936" y="150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6.92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77" name="Rectangle 271"/>
            <p:cNvSpPr>
              <a:spLocks noChangeArrowheads="1"/>
            </p:cNvSpPr>
            <p:nvPr/>
          </p:nvSpPr>
          <p:spPr bwMode="auto">
            <a:xfrm>
              <a:off x="3312" y="150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19.63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8" name="Rectangle 270"/>
            <p:cNvSpPr>
              <a:spLocks noChangeArrowheads="1"/>
            </p:cNvSpPr>
            <p:nvPr/>
          </p:nvSpPr>
          <p:spPr bwMode="auto">
            <a:xfrm>
              <a:off x="2736" y="150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72.2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iI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279" name="Rectangle 269"/>
            <p:cNvSpPr>
              <a:spLocks noChangeArrowheads="1"/>
            </p:cNvSpPr>
            <p:nvPr/>
          </p:nvSpPr>
          <p:spPr bwMode="auto">
            <a:xfrm>
              <a:off x="1488" y="1506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 dirty="0" err="1">
                  <a:latin typeface="+mj-ea"/>
                  <a:ea typeface="+mj-ea"/>
                  <a:cs typeface="한컴바탕" pitchFamily="18" charset="-127"/>
                </a:rPr>
                <a:t>Latissimus</a:t>
              </a:r>
              <a:r>
                <a:rPr lang="en-US" altLang="ko-KR" sz="900" i="1" dirty="0">
                  <a:latin typeface="+mj-ea"/>
                  <a:ea typeface="+mj-ea"/>
                  <a:cs typeface="한컴바탕" pitchFamily="18" charset="-127"/>
                </a:rPr>
                <a:t> </a:t>
              </a:r>
              <a:r>
                <a:rPr lang="en-US" altLang="ko-KR" sz="900" i="1" dirty="0" err="1">
                  <a:latin typeface="+mj-ea"/>
                  <a:ea typeface="+mj-ea"/>
                  <a:cs typeface="한컴바탕" pitchFamily="18" charset="-127"/>
                </a:rPr>
                <a:t>dorsi</a:t>
              </a:r>
              <a:endParaRPr lang="en-US" altLang="ko-KR" sz="900" dirty="0">
                <a:latin typeface="+mj-ea"/>
                <a:ea typeface="+mj-ea"/>
              </a:endParaRPr>
            </a:p>
          </p:txBody>
        </p:sp>
        <p:sp>
          <p:nvSpPr>
            <p:cNvPr id="280" name="Rectangle 268"/>
            <p:cNvSpPr>
              <a:spLocks noChangeArrowheads="1"/>
            </p:cNvSpPr>
            <p:nvPr/>
          </p:nvSpPr>
          <p:spPr bwMode="auto">
            <a:xfrm>
              <a:off x="672" y="1506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81" name="Rectangle 267"/>
            <p:cNvSpPr>
              <a:spLocks noChangeArrowheads="1"/>
            </p:cNvSpPr>
            <p:nvPr/>
          </p:nvSpPr>
          <p:spPr bwMode="auto">
            <a:xfrm>
              <a:off x="4512" y="1363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2" name="Rectangle 266"/>
            <p:cNvSpPr>
              <a:spLocks noChangeArrowheads="1"/>
            </p:cNvSpPr>
            <p:nvPr/>
          </p:nvSpPr>
          <p:spPr bwMode="auto">
            <a:xfrm>
              <a:off x="3936" y="136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6.05</a:t>
              </a:r>
              <a:r>
                <a:rPr lang="en-US" altLang="ko-KR" sz="900" b="1" baseline="3000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 b="1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83" name="Rectangle 265"/>
            <p:cNvSpPr>
              <a:spLocks noChangeArrowheads="1"/>
            </p:cNvSpPr>
            <p:nvPr/>
          </p:nvSpPr>
          <p:spPr bwMode="auto">
            <a:xfrm>
              <a:off x="3312" y="136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19.34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ijk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4" name="Rectangle 264"/>
            <p:cNvSpPr>
              <a:spLocks noChangeArrowheads="1"/>
            </p:cNvSpPr>
            <p:nvPr/>
          </p:nvSpPr>
          <p:spPr bwMode="auto">
            <a:xfrm>
              <a:off x="2736" y="136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73.48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5" name="Rectangle 263"/>
            <p:cNvSpPr>
              <a:spLocks noChangeArrowheads="1"/>
            </p:cNvSpPr>
            <p:nvPr/>
          </p:nvSpPr>
          <p:spPr bwMode="auto">
            <a:xfrm>
              <a:off x="1488" y="1363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Brachiocephalicus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6" name="Rectangle 262"/>
            <p:cNvSpPr>
              <a:spLocks noChangeArrowheads="1"/>
            </p:cNvSpPr>
            <p:nvPr/>
          </p:nvSpPr>
          <p:spPr bwMode="auto">
            <a:xfrm>
              <a:off x="672" y="1363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87" name="Rectangle 261"/>
            <p:cNvSpPr>
              <a:spLocks noChangeArrowheads="1"/>
            </p:cNvSpPr>
            <p:nvPr/>
          </p:nvSpPr>
          <p:spPr bwMode="auto">
            <a:xfrm>
              <a:off x="4512" y="1220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8" name="Rectangle 260"/>
            <p:cNvSpPr>
              <a:spLocks noChangeArrowheads="1"/>
            </p:cNvSpPr>
            <p:nvPr/>
          </p:nvSpPr>
          <p:spPr bwMode="auto">
            <a:xfrm>
              <a:off x="3936" y="122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4.40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89" name="Rectangle 259"/>
            <p:cNvSpPr>
              <a:spLocks noChangeArrowheads="1"/>
            </p:cNvSpPr>
            <p:nvPr/>
          </p:nvSpPr>
          <p:spPr bwMode="auto">
            <a:xfrm>
              <a:off x="3312" y="122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20.11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0" name="Rectangle 258"/>
            <p:cNvSpPr>
              <a:spLocks noChangeArrowheads="1"/>
            </p:cNvSpPr>
            <p:nvPr/>
          </p:nvSpPr>
          <p:spPr bwMode="auto">
            <a:xfrm>
              <a:off x="2736" y="122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74.24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1" name="Rectangle 257"/>
            <p:cNvSpPr>
              <a:spLocks noChangeArrowheads="1"/>
            </p:cNvSpPr>
            <p:nvPr/>
          </p:nvSpPr>
          <p:spPr bwMode="auto">
            <a:xfrm>
              <a:off x="1488" y="1220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profundi(fan)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2" name="Rectangle 256"/>
            <p:cNvSpPr>
              <a:spLocks noChangeArrowheads="1"/>
            </p:cNvSpPr>
            <p:nvPr/>
          </p:nvSpPr>
          <p:spPr bwMode="auto">
            <a:xfrm>
              <a:off x="672" y="1220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93" name="Rectangle 255"/>
            <p:cNvSpPr>
              <a:spLocks noChangeArrowheads="1"/>
            </p:cNvSpPr>
            <p:nvPr/>
          </p:nvSpPr>
          <p:spPr bwMode="auto">
            <a:xfrm>
              <a:off x="4512" y="1077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4" name="Rectangle 254"/>
            <p:cNvSpPr>
              <a:spLocks noChangeArrowheads="1"/>
            </p:cNvSpPr>
            <p:nvPr/>
          </p:nvSpPr>
          <p:spPr bwMode="auto">
            <a:xfrm>
              <a:off x="3936" y="107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latin typeface="+mj-ea"/>
                  <a:ea typeface="+mj-ea"/>
                  <a:cs typeface="한컴바탕" pitchFamily="18" charset="-127"/>
                </a:rPr>
                <a:t>5.07</a:t>
              </a:r>
              <a:r>
                <a:rPr lang="en-US" altLang="ko-KR" sz="900" b="1" baseline="3000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 b="1">
                <a:latin typeface="+mj-ea"/>
                <a:ea typeface="+mj-ea"/>
              </a:endParaRPr>
            </a:p>
          </p:txBody>
        </p:sp>
        <p:sp>
          <p:nvSpPr>
            <p:cNvPr id="295" name="Rectangle 253"/>
            <p:cNvSpPr>
              <a:spLocks noChangeArrowheads="1"/>
            </p:cNvSpPr>
            <p:nvPr/>
          </p:nvSpPr>
          <p:spPr bwMode="auto">
            <a:xfrm>
              <a:off x="3312" y="107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19.80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6" name="Rectangle 252"/>
            <p:cNvSpPr>
              <a:spLocks noChangeArrowheads="1"/>
            </p:cNvSpPr>
            <p:nvPr/>
          </p:nvSpPr>
          <p:spPr bwMode="auto">
            <a:xfrm>
              <a:off x="2736" y="107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73.89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7" name="Rectangle 251"/>
            <p:cNvSpPr>
              <a:spLocks noChangeArrowheads="1"/>
            </p:cNvSpPr>
            <p:nvPr/>
          </p:nvSpPr>
          <p:spPr bwMode="auto">
            <a:xfrm>
              <a:off x="1488" y="1077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profundi(tube)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8" name="Rectangle 250"/>
            <p:cNvSpPr>
              <a:spLocks noChangeArrowheads="1"/>
            </p:cNvSpPr>
            <p:nvPr/>
          </p:nvSpPr>
          <p:spPr bwMode="auto">
            <a:xfrm>
              <a:off x="672" y="1077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99" name="Rectangle 249"/>
            <p:cNvSpPr>
              <a:spLocks noChangeArrowheads="1"/>
            </p:cNvSpPr>
            <p:nvPr/>
          </p:nvSpPr>
          <p:spPr bwMode="auto">
            <a:xfrm>
              <a:off x="4512" y="934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0" name="Rectangle 248"/>
            <p:cNvSpPr>
              <a:spLocks noChangeArrowheads="1"/>
            </p:cNvSpPr>
            <p:nvPr/>
          </p:nvSpPr>
          <p:spPr bwMode="auto">
            <a:xfrm>
              <a:off x="3936" y="93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latin typeface="+mj-ea"/>
                  <a:ea typeface="+mj-ea"/>
                  <a:cs typeface="한컴바탕" pitchFamily="18" charset="-127"/>
                </a:rPr>
                <a:t>4.97</a:t>
              </a:r>
              <a:r>
                <a:rPr lang="en-US" altLang="ko-KR" sz="900" b="1" baseline="30000" dirty="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 b="1" dirty="0">
                <a:latin typeface="+mj-ea"/>
                <a:ea typeface="+mj-ea"/>
              </a:endParaRPr>
            </a:p>
          </p:txBody>
        </p:sp>
        <p:sp>
          <p:nvSpPr>
            <p:cNvPr id="301" name="Rectangle 247"/>
            <p:cNvSpPr>
              <a:spLocks noChangeArrowheads="1"/>
            </p:cNvSpPr>
            <p:nvPr/>
          </p:nvSpPr>
          <p:spPr bwMode="auto">
            <a:xfrm>
              <a:off x="3312" y="93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18.78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jkl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2" name="Rectangle 246"/>
            <p:cNvSpPr>
              <a:spLocks noChangeArrowheads="1"/>
            </p:cNvSpPr>
            <p:nvPr/>
          </p:nvSpPr>
          <p:spPr bwMode="auto">
            <a:xfrm>
              <a:off x="2736" y="93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74.82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3" name="Rectangle 245"/>
            <p:cNvSpPr>
              <a:spLocks noChangeArrowheads="1"/>
            </p:cNvSpPr>
            <p:nvPr/>
          </p:nvSpPr>
          <p:spPr bwMode="auto">
            <a:xfrm>
              <a:off x="1488" y="934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Infraspanatus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4" name="Rectangle 244"/>
            <p:cNvSpPr>
              <a:spLocks noChangeArrowheads="1"/>
            </p:cNvSpPr>
            <p:nvPr/>
          </p:nvSpPr>
          <p:spPr bwMode="auto">
            <a:xfrm>
              <a:off x="672" y="934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Shoulder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5" name="Rectangle 243"/>
            <p:cNvSpPr>
              <a:spLocks noChangeArrowheads="1"/>
            </p:cNvSpPr>
            <p:nvPr/>
          </p:nvSpPr>
          <p:spPr bwMode="auto">
            <a:xfrm>
              <a:off x="4512" y="791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Ash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6" name="Rectangle 242"/>
            <p:cNvSpPr>
              <a:spLocks noChangeArrowheads="1"/>
            </p:cNvSpPr>
            <p:nvPr/>
          </p:nvSpPr>
          <p:spPr bwMode="auto">
            <a:xfrm>
              <a:off x="3936" y="79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latin typeface="+mj-ea"/>
                  <a:ea typeface="+mj-ea"/>
                  <a:cs typeface="한컴바탕" pitchFamily="18" charset="-127"/>
                </a:rPr>
                <a:t>Fat</a:t>
              </a:r>
              <a:endParaRPr lang="en-US" altLang="ko-KR" sz="900" b="1" dirty="0">
                <a:latin typeface="+mj-ea"/>
                <a:ea typeface="+mj-ea"/>
              </a:endParaRPr>
            </a:p>
          </p:txBody>
        </p:sp>
        <p:sp>
          <p:nvSpPr>
            <p:cNvPr id="307" name="Rectangle 241"/>
            <p:cNvSpPr>
              <a:spLocks noChangeArrowheads="1"/>
            </p:cNvSpPr>
            <p:nvPr/>
          </p:nvSpPr>
          <p:spPr bwMode="auto">
            <a:xfrm>
              <a:off x="3312" y="79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Protein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8" name="Rectangle 240"/>
            <p:cNvSpPr>
              <a:spLocks noChangeArrowheads="1"/>
            </p:cNvSpPr>
            <p:nvPr/>
          </p:nvSpPr>
          <p:spPr bwMode="auto">
            <a:xfrm>
              <a:off x="2736" y="79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Moisture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9" name="Rectangle 239"/>
            <p:cNvSpPr>
              <a:spLocks noChangeArrowheads="1"/>
            </p:cNvSpPr>
            <p:nvPr/>
          </p:nvSpPr>
          <p:spPr bwMode="auto">
            <a:xfrm>
              <a:off x="1488" y="791"/>
              <a:ext cx="1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Muscles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0" name="Rectangle 238"/>
            <p:cNvSpPr>
              <a:spLocks noChangeArrowheads="1"/>
            </p:cNvSpPr>
            <p:nvPr/>
          </p:nvSpPr>
          <p:spPr bwMode="auto">
            <a:xfrm>
              <a:off x="672" y="791"/>
              <a:ext cx="81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Whole sale cuts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1" name="Line 376"/>
            <p:cNvSpPr>
              <a:spLocks noChangeShapeType="1"/>
            </p:cNvSpPr>
            <p:nvPr/>
          </p:nvSpPr>
          <p:spPr bwMode="auto">
            <a:xfrm>
              <a:off x="672" y="791"/>
              <a:ext cx="4368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312" name="Line 377"/>
            <p:cNvSpPr>
              <a:spLocks noChangeShapeType="1"/>
            </p:cNvSpPr>
            <p:nvPr/>
          </p:nvSpPr>
          <p:spPr bwMode="auto">
            <a:xfrm>
              <a:off x="672" y="4080"/>
              <a:ext cx="4368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313" name="Line 382"/>
            <p:cNvSpPr>
              <a:spLocks noChangeShapeType="1"/>
            </p:cNvSpPr>
            <p:nvPr/>
          </p:nvSpPr>
          <p:spPr bwMode="auto">
            <a:xfrm>
              <a:off x="672" y="934"/>
              <a:ext cx="4368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</p:grpSp>
      <p:sp>
        <p:nvSpPr>
          <p:cNvPr id="151" name="슬라이드 번호 개체 틀 1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51" name="Group 48"/>
          <p:cNvGrpSpPr>
            <a:grpSpLocks/>
          </p:cNvGrpSpPr>
          <p:nvPr/>
        </p:nvGrpSpPr>
        <p:grpSpPr bwMode="auto">
          <a:xfrm>
            <a:off x="838200" y="746125"/>
            <a:ext cx="7086600" cy="5961063"/>
            <a:chOff x="528" y="470"/>
            <a:chExt cx="4464" cy="3755"/>
          </a:xfrm>
        </p:grpSpPr>
        <p:sp>
          <p:nvSpPr>
            <p:cNvPr id="152" name="Text Box 2"/>
            <p:cNvSpPr txBox="1">
              <a:spLocks noChangeArrowheads="1"/>
            </p:cNvSpPr>
            <p:nvPr/>
          </p:nvSpPr>
          <p:spPr bwMode="auto">
            <a:xfrm>
              <a:off x="528" y="470"/>
              <a:ext cx="4200" cy="1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altLang="ko-KR" sz="1400" dirty="0">
                  <a:latin typeface="+mj-ea"/>
                  <a:ea typeface="+mj-ea"/>
                </a:rPr>
                <a:t>Table </a:t>
              </a:r>
              <a:r>
                <a:rPr lang="en-US" altLang="ko-KR" sz="1400" dirty="0" smtClean="0">
                  <a:latin typeface="+mj-ea"/>
                  <a:ea typeface="+mj-ea"/>
                </a:rPr>
                <a:t>3. </a:t>
              </a:r>
              <a:r>
                <a:rPr lang="en-US" altLang="ko-KR" sz="1400" dirty="0">
                  <a:latin typeface="+mj-ea"/>
                  <a:ea typeface="+mj-ea"/>
                </a:rPr>
                <a:t>pH, WHC, Cooking loss, and Purge loss for twenty-one pork muscles </a:t>
              </a:r>
            </a:p>
          </p:txBody>
        </p:sp>
        <p:sp>
          <p:nvSpPr>
            <p:cNvPr id="153" name="Text Box 9"/>
            <p:cNvSpPr txBox="1">
              <a:spLocks noChangeArrowheads="1"/>
            </p:cNvSpPr>
            <p:nvPr/>
          </p:nvSpPr>
          <p:spPr bwMode="auto">
            <a:xfrm>
              <a:off x="576" y="4080"/>
              <a:ext cx="302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Ctr="1">
              <a:spAutoFit/>
            </a:bodyPr>
            <a:lstStyle/>
            <a:p>
              <a:r>
                <a:rPr lang="en-US" altLang="ko-KR" sz="900" baseline="30000">
                  <a:latin typeface="+mj-ea"/>
                  <a:ea typeface="+mj-ea"/>
                </a:rPr>
                <a:t>a-k</a:t>
              </a:r>
              <a:r>
                <a:rPr lang="en-US" altLang="ko-KR" sz="900">
                  <a:latin typeface="+mj-ea"/>
                  <a:ea typeface="+mj-ea"/>
                </a:rPr>
                <a:t> : Means in the same column with different letters are significantly different (P&lt;0.05) 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54" name="Rectangle 427"/>
            <p:cNvSpPr>
              <a:spLocks noChangeArrowheads="1"/>
            </p:cNvSpPr>
            <p:nvPr/>
          </p:nvSpPr>
          <p:spPr bwMode="auto">
            <a:xfrm>
              <a:off x="4416" y="393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0.39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5" name="Rectangle 426"/>
            <p:cNvSpPr>
              <a:spLocks noChangeArrowheads="1"/>
            </p:cNvSpPr>
            <p:nvPr/>
          </p:nvSpPr>
          <p:spPr bwMode="auto">
            <a:xfrm>
              <a:off x="3696" y="3937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0.32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6" name="Rectangle 425"/>
            <p:cNvSpPr>
              <a:spLocks noChangeArrowheads="1"/>
            </p:cNvSpPr>
            <p:nvPr/>
          </p:nvSpPr>
          <p:spPr bwMode="auto">
            <a:xfrm>
              <a:off x="3168" y="3937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0.25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7" name="Rectangle 424"/>
            <p:cNvSpPr>
              <a:spLocks noChangeArrowheads="1"/>
            </p:cNvSpPr>
            <p:nvPr/>
          </p:nvSpPr>
          <p:spPr bwMode="auto">
            <a:xfrm>
              <a:off x="2579" y="3937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0.02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8" name="Rectangle 422"/>
            <p:cNvSpPr>
              <a:spLocks noChangeArrowheads="1"/>
            </p:cNvSpPr>
            <p:nvPr/>
          </p:nvSpPr>
          <p:spPr bwMode="auto">
            <a:xfrm>
              <a:off x="624" y="3937"/>
              <a:ext cx="195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SE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9" name="Rectangle 421"/>
            <p:cNvSpPr>
              <a:spLocks noChangeArrowheads="1"/>
            </p:cNvSpPr>
            <p:nvPr/>
          </p:nvSpPr>
          <p:spPr bwMode="auto">
            <a:xfrm>
              <a:off x="4416" y="379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6.32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0" name="Rectangle 420"/>
            <p:cNvSpPr>
              <a:spLocks noChangeArrowheads="1"/>
            </p:cNvSpPr>
            <p:nvPr/>
          </p:nvSpPr>
          <p:spPr bwMode="auto">
            <a:xfrm>
              <a:off x="3696" y="3794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25.88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1" name="Rectangle 419"/>
            <p:cNvSpPr>
              <a:spLocks noChangeArrowheads="1"/>
            </p:cNvSpPr>
            <p:nvPr/>
          </p:nvSpPr>
          <p:spPr bwMode="auto">
            <a:xfrm>
              <a:off x="3168" y="3794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55.48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2" name="Rectangle 418"/>
            <p:cNvSpPr>
              <a:spLocks noChangeArrowheads="1"/>
            </p:cNvSpPr>
            <p:nvPr/>
          </p:nvSpPr>
          <p:spPr bwMode="auto">
            <a:xfrm>
              <a:off x="2579" y="3794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5.88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3" name="Rectangle 417"/>
            <p:cNvSpPr>
              <a:spLocks noChangeArrowheads="1"/>
            </p:cNvSpPr>
            <p:nvPr/>
          </p:nvSpPr>
          <p:spPr bwMode="auto">
            <a:xfrm>
              <a:off x="1392" y="3794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Longissimus dorsi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4" name="Rectangle 416"/>
            <p:cNvSpPr>
              <a:spLocks noChangeArrowheads="1"/>
            </p:cNvSpPr>
            <p:nvPr/>
          </p:nvSpPr>
          <p:spPr bwMode="auto">
            <a:xfrm>
              <a:off x="624" y="3794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Loin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5" name="Rectangle 415"/>
            <p:cNvSpPr>
              <a:spLocks noChangeArrowheads="1"/>
            </p:cNvSpPr>
            <p:nvPr/>
          </p:nvSpPr>
          <p:spPr bwMode="auto">
            <a:xfrm>
              <a:off x="4416" y="365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4.64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6" name="Rectangle 414"/>
            <p:cNvSpPr>
              <a:spLocks noChangeArrowheads="1"/>
            </p:cNvSpPr>
            <p:nvPr/>
          </p:nvSpPr>
          <p:spPr bwMode="auto">
            <a:xfrm>
              <a:off x="3696" y="3651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25.05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7" name="Rectangle 413"/>
            <p:cNvSpPr>
              <a:spLocks noChangeArrowheads="1"/>
            </p:cNvSpPr>
            <p:nvPr/>
          </p:nvSpPr>
          <p:spPr bwMode="auto">
            <a:xfrm>
              <a:off x="3168" y="3651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54.28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8" name="Rectangle 412"/>
            <p:cNvSpPr>
              <a:spLocks noChangeArrowheads="1"/>
            </p:cNvSpPr>
            <p:nvPr/>
          </p:nvSpPr>
          <p:spPr bwMode="auto">
            <a:xfrm>
              <a:off x="2579" y="3651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6.03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9" name="Rectangle 411"/>
            <p:cNvSpPr>
              <a:spLocks noChangeArrowheads="1"/>
            </p:cNvSpPr>
            <p:nvPr/>
          </p:nvSpPr>
          <p:spPr bwMode="auto">
            <a:xfrm>
              <a:off x="1392" y="3651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lateralis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0" name="Rectangle 410"/>
            <p:cNvSpPr>
              <a:spLocks noChangeArrowheads="1"/>
            </p:cNvSpPr>
            <p:nvPr/>
          </p:nvSpPr>
          <p:spPr bwMode="auto">
            <a:xfrm>
              <a:off x="624" y="3651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72" name="Rectangle 409"/>
            <p:cNvSpPr>
              <a:spLocks noChangeArrowheads="1"/>
            </p:cNvSpPr>
            <p:nvPr/>
          </p:nvSpPr>
          <p:spPr bwMode="auto">
            <a:xfrm>
              <a:off x="4416" y="350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3.61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4" name="Rectangle 408"/>
            <p:cNvSpPr>
              <a:spLocks noChangeArrowheads="1"/>
            </p:cNvSpPr>
            <p:nvPr/>
          </p:nvSpPr>
          <p:spPr bwMode="auto">
            <a:xfrm>
              <a:off x="3696" y="3508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22.01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5" name="Rectangle 407"/>
            <p:cNvSpPr>
              <a:spLocks noChangeArrowheads="1"/>
            </p:cNvSpPr>
            <p:nvPr/>
          </p:nvSpPr>
          <p:spPr bwMode="auto">
            <a:xfrm>
              <a:off x="3168" y="3508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53.77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6" name="Rectangle 406"/>
            <p:cNvSpPr>
              <a:spLocks noChangeArrowheads="1"/>
            </p:cNvSpPr>
            <p:nvPr/>
          </p:nvSpPr>
          <p:spPr bwMode="auto">
            <a:xfrm>
              <a:off x="2579" y="3508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6.00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7" name="Rectangle 405"/>
            <p:cNvSpPr>
              <a:spLocks noChangeArrowheads="1"/>
            </p:cNvSpPr>
            <p:nvPr/>
          </p:nvSpPr>
          <p:spPr bwMode="auto">
            <a:xfrm>
              <a:off x="1392" y="3508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Tensor fasciae latae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8" name="Rectangle 404"/>
            <p:cNvSpPr>
              <a:spLocks noChangeArrowheads="1"/>
            </p:cNvSpPr>
            <p:nvPr/>
          </p:nvSpPr>
          <p:spPr bwMode="auto">
            <a:xfrm>
              <a:off x="624" y="3508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19" name="Rectangle 403"/>
            <p:cNvSpPr>
              <a:spLocks noChangeArrowheads="1"/>
            </p:cNvSpPr>
            <p:nvPr/>
          </p:nvSpPr>
          <p:spPr bwMode="auto">
            <a:xfrm>
              <a:off x="4416" y="336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2.62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0" name="Rectangle 402"/>
            <p:cNvSpPr>
              <a:spLocks noChangeArrowheads="1"/>
            </p:cNvSpPr>
            <p:nvPr/>
          </p:nvSpPr>
          <p:spPr bwMode="auto">
            <a:xfrm>
              <a:off x="3696" y="3365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24.73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1" name="Rectangle 401"/>
            <p:cNvSpPr>
              <a:spLocks noChangeArrowheads="1"/>
            </p:cNvSpPr>
            <p:nvPr/>
          </p:nvSpPr>
          <p:spPr bwMode="auto">
            <a:xfrm>
              <a:off x="3168" y="3365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54.22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2" name="Rectangle 400"/>
            <p:cNvSpPr>
              <a:spLocks noChangeArrowheads="1"/>
            </p:cNvSpPr>
            <p:nvPr/>
          </p:nvSpPr>
          <p:spPr bwMode="auto">
            <a:xfrm>
              <a:off x="2579" y="3365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6.18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3" name="Rectangle 399"/>
            <p:cNvSpPr>
              <a:spLocks noChangeArrowheads="1"/>
            </p:cNvSpPr>
            <p:nvPr/>
          </p:nvSpPr>
          <p:spPr bwMode="auto">
            <a:xfrm>
              <a:off x="1392" y="3365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intermedius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4" name="Rectangle 398"/>
            <p:cNvSpPr>
              <a:spLocks noChangeArrowheads="1"/>
            </p:cNvSpPr>
            <p:nvPr/>
          </p:nvSpPr>
          <p:spPr bwMode="auto">
            <a:xfrm>
              <a:off x="624" y="3365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25" name="Rectangle 397"/>
            <p:cNvSpPr>
              <a:spLocks noChangeArrowheads="1"/>
            </p:cNvSpPr>
            <p:nvPr/>
          </p:nvSpPr>
          <p:spPr bwMode="auto">
            <a:xfrm>
              <a:off x="4416" y="322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3.52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6" name="Rectangle 396"/>
            <p:cNvSpPr>
              <a:spLocks noChangeArrowheads="1"/>
            </p:cNvSpPr>
            <p:nvPr/>
          </p:nvSpPr>
          <p:spPr bwMode="auto">
            <a:xfrm>
              <a:off x="3696" y="3222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23.45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7" name="Rectangle 395"/>
            <p:cNvSpPr>
              <a:spLocks noChangeArrowheads="1"/>
            </p:cNvSpPr>
            <p:nvPr/>
          </p:nvSpPr>
          <p:spPr bwMode="auto">
            <a:xfrm>
              <a:off x="3168" y="3222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54.54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8" name="Rectangle 394"/>
            <p:cNvSpPr>
              <a:spLocks noChangeArrowheads="1"/>
            </p:cNvSpPr>
            <p:nvPr/>
          </p:nvSpPr>
          <p:spPr bwMode="auto">
            <a:xfrm>
              <a:off x="2579" y="3222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6.19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29" name="Rectangle 393"/>
            <p:cNvSpPr>
              <a:spLocks noChangeArrowheads="1"/>
            </p:cNvSpPr>
            <p:nvPr/>
          </p:nvSpPr>
          <p:spPr bwMode="auto">
            <a:xfrm>
              <a:off x="1392" y="3222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Semitendinosus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30" name="Rectangle 392"/>
            <p:cNvSpPr>
              <a:spLocks noChangeArrowheads="1"/>
            </p:cNvSpPr>
            <p:nvPr/>
          </p:nvSpPr>
          <p:spPr bwMode="auto">
            <a:xfrm>
              <a:off x="624" y="3222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31" name="Rectangle 391"/>
            <p:cNvSpPr>
              <a:spLocks noChangeArrowheads="1"/>
            </p:cNvSpPr>
            <p:nvPr/>
          </p:nvSpPr>
          <p:spPr bwMode="auto">
            <a:xfrm>
              <a:off x="4416" y="307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4.82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32" name="Rectangle 390"/>
            <p:cNvSpPr>
              <a:spLocks noChangeArrowheads="1"/>
            </p:cNvSpPr>
            <p:nvPr/>
          </p:nvSpPr>
          <p:spPr bwMode="auto">
            <a:xfrm>
              <a:off x="3696" y="3079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25.65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33" name="Rectangle 389"/>
            <p:cNvSpPr>
              <a:spLocks noChangeArrowheads="1"/>
            </p:cNvSpPr>
            <p:nvPr/>
          </p:nvSpPr>
          <p:spPr bwMode="auto">
            <a:xfrm>
              <a:off x="3168" y="3079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53.58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34" name="Rectangle 388"/>
            <p:cNvSpPr>
              <a:spLocks noChangeArrowheads="1"/>
            </p:cNvSpPr>
            <p:nvPr/>
          </p:nvSpPr>
          <p:spPr bwMode="auto">
            <a:xfrm>
              <a:off x="2579" y="3079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5.96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35" name="Rectangle 387"/>
            <p:cNvSpPr>
              <a:spLocks noChangeArrowheads="1"/>
            </p:cNvSpPr>
            <p:nvPr/>
          </p:nvSpPr>
          <p:spPr bwMode="auto">
            <a:xfrm>
              <a:off x="1392" y="3079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Semimembranosus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36" name="Rectangle 386"/>
            <p:cNvSpPr>
              <a:spLocks noChangeArrowheads="1"/>
            </p:cNvSpPr>
            <p:nvPr/>
          </p:nvSpPr>
          <p:spPr bwMode="auto">
            <a:xfrm>
              <a:off x="624" y="3079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37" name="Rectangle 385"/>
            <p:cNvSpPr>
              <a:spLocks noChangeArrowheads="1"/>
            </p:cNvSpPr>
            <p:nvPr/>
          </p:nvSpPr>
          <p:spPr bwMode="auto">
            <a:xfrm>
              <a:off x="4416" y="293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1.65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h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338" name="Rectangle 384"/>
            <p:cNvSpPr>
              <a:spLocks noChangeArrowheads="1"/>
            </p:cNvSpPr>
            <p:nvPr/>
          </p:nvSpPr>
          <p:spPr bwMode="auto">
            <a:xfrm>
              <a:off x="3696" y="2936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22.89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39" name="Rectangle 383"/>
            <p:cNvSpPr>
              <a:spLocks noChangeArrowheads="1"/>
            </p:cNvSpPr>
            <p:nvPr/>
          </p:nvSpPr>
          <p:spPr bwMode="auto">
            <a:xfrm>
              <a:off x="3168" y="2936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55.45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0" name="Rectangle 382"/>
            <p:cNvSpPr>
              <a:spLocks noChangeArrowheads="1"/>
            </p:cNvSpPr>
            <p:nvPr/>
          </p:nvSpPr>
          <p:spPr bwMode="auto">
            <a:xfrm>
              <a:off x="2579" y="2936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6.10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1" name="Rectangle 381"/>
            <p:cNvSpPr>
              <a:spLocks noChangeArrowheads="1"/>
            </p:cNvSpPr>
            <p:nvPr/>
          </p:nvSpPr>
          <p:spPr bwMode="auto">
            <a:xfrm>
              <a:off x="1392" y="2936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Rectus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2" name="Rectangle 380"/>
            <p:cNvSpPr>
              <a:spLocks noChangeArrowheads="1"/>
            </p:cNvSpPr>
            <p:nvPr/>
          </p:nvSpPr>
          <p:spPr bwMode="auto">
            <a:xfrm>
              <a:off x="624" y="2936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43" name="Rectangle 379"/>
            <p:cNvSpPr>
              <a:spLocks noChangeArrowheads="1"/>
            </p:cNvSpPr>
            <p:nvPr/>
          </p:nvSpPr>
          <p:spPr bwMode="auto">
            <a:xfrm>
              <a:off x="4416" y="279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2.00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4" name="Rectangle 378"/>
            <p:cNvSpPr>
              <a:spLocks noChangeArrowheads="1"/>
            </p:cNvSpPr>
            <p:nvPr/>
          </p:nvSpPr>
          <p:spPr bwMode="auto">
            <a:xfrm>
              <a:off x="3696" y="2793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20.03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5" name="Rectangle 377"/>
            <p:cNvSpPr>
              <a:spLocks noChangeArrowheads="1"/>
            </p:cNvSpPr>
            <p:nvPr/>
          </p:nvSpPr>
          <p:spPr bwMode="auto">
            <a:xfrm>
              <a:off x="3168" y="2793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54.40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6" name="Rectangle 376"/>
            <p:cNvSpPr>
              <a:spLocks noChangeArrowheads="1"/>
            </p:cNvSpPr>
            <p:nvPr/>
          </p:nvSpPr>
          <p:spPr bwMode="auto">
            <a:xfrm>
              <a:off x="2579" y="2793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6.32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7" name="Rectangle 375"/>
            <p:cNvSpPr>
              <a:spLocks noChangeArrowheads="1"/>
            </p:cNvSpPr>
            <p:nvPr/>
          </p:nvSpPr>
          <p:spPr bwMode="auto">
            <a:xfrm>
              <a:off x="1392" y="2793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Gracilis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48" name="Rectangle 374"/>
            <p:cNvSpPr>
              <a:spLocks noChangeArrowheads="1"/>
            </p:cNvSpPr>
            <p:nvPr/>
          </p:nvSpPr>
          <p:spPr bwMode="auto">
            <a:xfrm>
              <a:off x="624" y="2793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49" name="Rectangle 373"/>
            <p:cNvSpPr>
              <a:spLocks noChangeArrowheads="1"/>
            </p:cNvSpPr>
            <p:nvPr/>
          </p:nvSpPr>
          <p:spPr bwMode="auto">
            <a:xfrm>
              <a:off x="4416" y="265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8.43</a:t>
              </a:r>
              <a:r>
                <a:rPr lang="en-US" altLang="ko-KR" sz="900" baseline="300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350" name="Rectangle 372"/>
            <p:cNvSpPr>
              <a:spLocks noChangeArrowheads="1"/>
            </p:cNvSpPr>
            <p:nvPr/>
          </p:nvSpPr>
          <p:spPr bwMode="auto">
            <a:xfrm>
              <a:off x="3696" y="2650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24.27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51" name="Rectangle 371"/>
            <p:cNvSpPr>
              <a:spLocks noChangeArrowheads="1"/>
            </p:cNvSpPr>
            <p:nvPr/>
          </p:nvSpPr>
          <p:spPr bwMode="auto">
            <a:xfrm>
              <a:off x="3168" y="2650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53.96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52" name="Rectangle 370"/>
            <p:cNvSpPr>
              <a:spLocks noChangeArrowheads="1"/>
            </p:cNvSpPr>
            <p:nvPr/>
          </p:nvSpPr>
          <p:spPr bwMode="auto">
            <a:xfrm>
              <a:off x="2579" y="2650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5.86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g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353" name="Rectangle 369"/>
            <p:cNvSpPr>
              <a:spLocks noChangeArrowheads="1"/>
            </p:cNvSpPr>
            <p:nvPr/>
          </p:nvSpPr>
          <p:spPr bwMode="auto">
            <a:xfrm>
              <a:off x="1392" y="2650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superrificialis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54" name="Rectangle 368"/>
            <p:cNvSpPr>
              <a:spLocks noChangeArrowheads="1"/>
            </p:cNvSpPr>
            <p:nvPr/>
          </p:nvSpPr>
          <p:spPr bwMode="auto">
            <a:xfrm>
              <a:off x="624" y="2650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55" name="Rectangle 367"/>
            <p:cNvSpPr>
              <a:spLocks noChangeArrowheads="1"/>
            </p:cNvSpPr>
            <p:nvPr/>
          </p:nvSpPr>
          <p:spPr bwMode="auto">
            <a:xfrm>
              <a:off x="4416" y="250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5.29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56" name="Rectangle 366"/>
            <p:cNvSpPr>
              <a:spLocks noChangeArrowheads="1"/>
            </p:cNvSpPr>
            <p:nvPr/>
          </p:nvSpPr>
          <p:spPr bwMode="auto">
            <a:xfrm>
              <a:off x="3696" y="2507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24.14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57" name="Rectangle 365"/>
            <p:cNvSpPr>
              <a:spLocks noChangeArrowheads="1"/>
            </p:cNvSpPr>
            <p:nvPr/>
          </p:nvSpPr>
          <p:spPr bwMode="auto">
            <a:xfrm>
              <a:off x="3168" y="2507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53.24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58" name="Rectangle 364"/>
            <p:cNvSpPr>
              <a:spLocks noChangeArrowheads="1"/>
            </p:cNvSpPr>
            <p:nvPr/>
          </p:nvSpPr>
          <p:spPr bwMode="auto">
            <a:xfrm>
              <a:off x="2579" y="2507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5.95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59" name="Rectangle 363"/>
            <p:cNvSpPr>
              <a:spLocks noChangeArrowheads="1"/>
            </p:cNvSpPr>
            <p:nvPr/>
          </p:nvSpPr>
          <p:spPr bwMode="auto">
            <a:xfrm>
              <a:off x="1392" y="2507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60" name="Rectangle 362"/>
            <p:cNvSpPr>
              <a:spLocks noChangeArrowheads="1"/>
            </p:cNvSpPr>
            <p:nvPr/>
          </p:nvSpPr>
          <p:spPr bwMode="auto">
            <a:xfrm>
              <a:off x="624" y="2507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61" name="Rectangle 361"/>
            <p:cNvSpPr>
              <a:spLocks noChangeArrowheads="1"/>
            </p:cNvSpPr>
            <p:nvPr/>
          </p:nvSpPr>
          <p:spPr bwMode="auto">
            <a:xfrm>
              <a:off x="4416" y="236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1.61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h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362" name="Rectangle 360"/>
            <p:cNvSpPr>
              <a:spLocks noChangeArrowheads="1"/>
            </p:cNvSpPr>
            <p:nvPr/>
          </p:nvSpPr>
          <p:spPr bwMode="auto">
            <a:xfrm>
              <a:off x="3696" y="2364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24.18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63" name="Rectangle 359"/>
            <p:cNvSpPr>
              <a:spLocks noChangeArrowheads="1"/>
            </p:cNvSpPr>
            <p:nvPr/>
          </p:nvSpPr>
          <p:spPr bwMode="auto">
            <a:xfrm>
              <a:off x="3168" y="2364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54.28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64" name="Rectangle 358"/>
            <p:cNvSpPr>
              <a:spLocks noChangeArrowheads="1"/>
            </p:cNvSpPr>
            <p:nvPr/>
          </p:nvSpPr>
          <p:spPr bwMode="auto">
            <a:xfrm>
              <a:off x="2579" y="2364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6.13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65" name="Rectangle 357"/>
            <p:cNvSpPr>
              <a:spLocks noChangeArrowheads="1"/>
            </p:cNvSpPr>
            <p:nvPr/>
          </p:nvSpPr>
          <p:spPr bwMode="auto">
            <a:xfrm>
              <a:off x="1392" y="2364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Gastrocneminus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66" name="Rectangle 356"/>
            <p:cNvSpPr>
              <a:spLocks noChangeArrowheads="1"/>
            </p:cNvSpPr>
            <p:nvPr/>
          </p:nvSpPr>
          <p:spPr bwMode="auto">
            <a:xfrm>
              <a:off x="624" y="2364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67" name="Rectangle 355"/>
            <p:cNvSpPr>
              <a:spLocks noChangeArrowheads="1"/>
            </p:cNvSpPr>
            <p:nvPr/>
          </p:nvSpPr>
          <p:spPr bwMode="auto">
            <a:xfrm>
              <a:off x="4416" y="222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4.53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68" name="Rectangle 354"/>
            <p:cNvSpPr>
              <a:spLocks noChangeArrowheads="1"/>
            </p:cNvSpPr>
            <p:nvPr/>
          </p:nvSpPr>
          <p:spPr bwMode="auto">
            <a:xfrm>
              <a:off x="3696" y="2221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28.22</a:t>
              </a:r>
              <a:r>
                <a:rPr lang="en-US" altLang="ko-KR" sz="900" baseline="300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369" name="Rectangle 353"/>
            <p:cNvSpPr>
              <a:spLocks noChangeArrowheads="1"/>
            </p:cNvSpPr>
            <p:nvPr/>
          </p:nvSpPr>
          <p:spPr bwMode="auto">
            <a:xfrm>
              <a:off x="3168" y="2221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53.96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0" name="Rectangle 352"/>
            <p:cNvSpPr>
              <a:spLocks noChangeArrowheads="1"/>
            </p:cNvSpPr>
            <p:nvPr/>
          </p:nvSpPr>
          <p:spPr bwMode="auto">
            <a:xfrm>
              <a:off x="2579" y="2221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5.90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1" name="Rectangle 351"/>
            <p:cNvSpPr>
              <a:spLocks noChangeArrowheads="1"/>
            </p:cNvSpPr>
            <p:nvPr/>
          </p:nvSpPr>
          <p:spPr bwMode="auto">
            <a:xfrm>
              <a:off x="1392" y="2221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Biceps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2" name="Rectangle 350"/>
            <p:cNvSpPr>
              <a:spLocks noChangeArrowheads="1"/>
            </p:cNvSpPr>
            <p:nvPr/>
          </p:nvSpPr>
          <p:spPr bwMode="auto">
            <a:xfrm>
              <a:off x="624" y="2221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73" name="Rectangle 349"/>
            <p:cNvSpPr>
              <a:spLocks noChangeArrowheads="1"/>
            </p:cNvSpPr>
            <p:nvPr/>
          </p:nvSpPr>
          <p:spPr bwMode="auto">
            <a:xfrm>
              <a:off x="4416" y="207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3.69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4" name="Rectangle 348"/>
            <p:cNvSpPr>
              <a:spLocks noChangeArrowheads="1"/>
            </p:cNvSpPr>
            <p:nvPr/>
          </p:nvSpPr>
          <p:spPr bwMode="auto">
            <a:xfrm>
              <a:off x="3696" y="2078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23.64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5" name="Rectangle 347"/>
            <p:cNvSpPr>
              <a:spLocks noChangeArrowheads="1"/>
            </p:cNvSpPr>
            <p:nvPr/>
          </p:nvSpPr>
          <p:spPr bwMode="auto">
            <a:xfrm>
              <a:off x="3168" y="2078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53.88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6" name="Rectangle 346"/>
            <p:cNvSpPr>
              <a:spLocks noChangeArrowheads="1"/>
            </p:cNvSpPr>
            <p:nvPr/>
          </p:nvSpPr>
          <p:spPr bwMode="auto">
            <a:xfrm>
              <a:off x="2579" y="2078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6.14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7" name="Rectangle 345"/>
            <p:cNvSpPr>
              <a:spLocks noChangeArrowheads="1"/>
            </p:cNvSpPr>
            <p:nvPr/>
          </p:nvSpPr>
          <p:spPr bwMode="auto">
            <a:xfrm>
              <a:off x="1392" y="2078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Adductor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8" name="Rectangle 344"/>
            <p:cNvSpPr>
              <a:spLocks noChangeArrowheads="1"/>
            </p:cNvSpPr>
            <p:nvPr/>
          </p:nvSpPr>
          <p:spPr bwMode="auto">
            <a:xfrm>
              <a:off x="624" y="2078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Ham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79" name="Rectangle 343"/>
            <p:cNvSpPr>
              <a:spLocks noChangeArrowheads="1"/>
            </p:cNvSpPr>
            <p:nvPr/>
          </p:nvSpPr>
          <p:spPr bwMode="auto">
            <a:xfrm>
              <a:off x="4416" y="193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1.94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80" name="Rectangle 342"/>
            <p:cNvSpPr>
              <a:spLocks noChangeArrowheads="1"/>
            </p:cNvSpPr>
            <p:nvPr/>
          </p:nvSpPr>
          <p:spPr bwMode="auto">
            <a:xfrm>
              <a:off x="3696" y="1935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23.66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81" name="Rectangle 341"/>
            <p:cNvSpPr>
              <a:spLocks noChangeArrowheads="1"/>
            </p:cNvSpPr>
            <p:nvPr/>
          </p:nvSpPr>
          <p:spPr bwMode="auto">
            <a:xfrm>
              <a:off x="3168" y="1935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dirty="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52.41</a:t>
              </a:r>
              <a:r>
                <a:rPr lang="en-US" altLang="ko-KR" sz="900" baseline="30000" dirty="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c</a:t>
              </a:r>
              <a:endParaRPr lang="en-US" altLang="ko-KR" sz="900" dirty="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382" name="Rectangle 340"/>
            <p:cNvSpPr>
              <a:spLocks noChangeArrowheads="1"/>
            </p:cNvSpPr>
            <p:nvPr/>
          </p:nvSpPr>
          <p:spPr bwMode="auto">
            <a:xfrm>
              <a:off x="2579" y="1935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6.08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83" name="Rectangle 339"/>
            <p:cNvSpPr>
              <a:spLocks noChangeArrowheads="1"/>
            </p:cNvSpPr>
            <p:nvPr/>
          </p:nvSpPr>
          <p:spPr bwMode="auto">
            <a:xfrm>
              <a:off x="1392" y="1935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Triceps brachii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84" name="Rectangle 338"/>
            <p:cNvSpPr>
              <a:spLocks noChangeArrowheads="1"/>
            </p:cNvSpPr>
            <p:nvPr/>
          </p:nvSpPr>
          <p:spPr bwMode="auto">
            <a:xfrm>
              <a:off x="624" y="1935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85" name="Rectangle 337"/>
            <p:cNvSpPr>
              <a:spLocks noChangeArrowheads="1"/>
            </p:cNvSpPr>
            <p:nvPr/>
          </p:nvSpPr>
          <p:spPr bwMode="auto">
            <a:xfrm>
              <a:off x="4416" y="179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2.85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86" name="Rectangle 336"/>
            <p:cNvSpPr>
              <a:spLocks noChangeArrowheads="1"/>
            </p:cNvSpPr>
            <p:nvPr/>
          </p:nvSpPr>
          <p:spPr bwMode="auto">
            <a:xfrm>
              <a:off x="3696" y="1792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23.74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87" name="Rectangle 335"/>
            <p:cNvSpPr>
              <a:spLocks noChangeArrowheads="1"/>
            </p:cNvSpPr>
            <p:nvPr/>
          </p:nvSpPr>
          <p:spPr bwMode="auto">
            <a:xfrm>
              <a:off x="3168" y="1792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52.62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c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388" name="Rectangle 334"/>
            <p:cNvSpPr>
              <a:spLocks noChangeArrowheads="1"/>
            </p:cNvSpPr>
            <p:nvPr/>
          </p:nvSpPr>
          <p:spPr bwMode="auto">
            <a:xfrm>
              <a:off x="2579" y="1792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6.14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89" name="Rectangle 333"/>
            <p:cNvSpPr>
              <a:spLocks noChangeArrowheads="1"/>
            </p:cNvSpPr>
            <p:nvPr/>
          </p:nvSpPr>
          <p:spPr bwMode="auto">
            <a:xfrm>
              <a:off x="1392" y="1792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Supraspinatus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90" name="Rectangle 332"/>
            <p:cNvSpPr>
              <a:spLocks noChangeArrowheads="1"/>
            </p:cNvSpPr>
            <p:nvPr/>
          </p:nvSpPr>
          <p:spPr bwMode="auto">
            <a:xfrm>
              <a:off x="624" y="1792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91" name="Rectangle 331"/>
            <p:cNvSpPr>
              <a:spLocks noChangeArrowheads="1"/>
            </p:cNvSpPr>
            <p:nvPr/>
          </p:nvSpPr>
          <p:spPr bwMode="auto">
            <a:xfrm>
              <a:off x="4416" y="164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3.83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92" name="Rectangle 330"/>
            <p:cNvSpPr>
              <a:spLocks noChangeArrowheads="1"/>
            </p:cNvSpPr>
            <p:nvPr/>
          </p:nvSpPr>
          <p:spPr bwMode="auto">
            <a:xfrm>
              <a:off x="3696" y="1649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16.74</a:t>
              </a:r>
              <a:r>
                <a:rPr lang="en-US" altLang="ko-KR" sz="900" b="1" baseline="30000" dirty="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d</a:t>
              </a:r>
              <a:endParaRPr lang="en-US" altLang="ko-KR" sz="900" b="1" dirty="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393" name="Rectangle 329"/>
            <p:cNvSpPr>
              <a:spLocks noChangeArrowheads="1"/>
            </p:cNvSpPr>
            <p:nvPr/>
          </p:nvSpPr>
          <p:spPr bwMode="auto">
            <a:xfrm>
              <a:off x="3168" y="1649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61.46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394" name="Rectangle 328"/>
            <p:cNvSpPr>
              <a:spLocks noChangeArrowheads="1"/>
            </p:cNvSpPr>
            <p:nvPr/>
          </p:nvSpPr>
          <p:spPr bwMode="auto">
            <a:xfrm>
              <a:off x="2579" y="1649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6.34</a:t>
              </a:r>
              <a:r>
                <a:rPr lang="en-US" altLang="ko-KR" sz="900" baseline="300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395" name="Rectangle 327"/>
            <p:cNvSpPr>
              <a:spLocks noChangeArrowheads="1"/>
            </p:cNvSpPr>
            <p:nvPr/>
          </p:nvSpPr>
          <p:spPr bwMode="auto">
            <a:xfrm>
              <a:off x="1392" y="1649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Subscpularis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96" name="Rectangle 326"/>
            <p:cNvSpPr>
              <a:spLocks noChangeArrowheads="1"/>
            </p:cNvSpPr>
            <p:nvPr/>
          </p:nvSpPr>
          <p:spPr bwMode="auto">
            <a:xfrm>
              <a:off x="624" y="1649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397" name="Rectangle 325"/>
            <p:cNvSpPr>
              <a:spLocks noChangeArrowheads="1"/>
            </p:cNvSpPr>
            <p:nvPr/>
          </p:nvSpPr>
          <p:spPr bwMode="auto">
            <a:xfrm>
              <a:off x="4416" y="150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3.31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98" name="Rectangle 324"/>
            <p:cNvSpPr>
              <a:spLocks noChangeArrowheads="1"/>
            </p:cNvSpPr>
            <p:nvPr/>
          </p:nvSpPr>
          <p:spPr bwMode="auto">
            <a:xfrm>
              <a:off x="3696" y="1506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21.71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99" name="Rectangle 323"/>
            <p:cNvSpPr>
              <a:spLocks noChangeArrowheads="1"/>
            </p:cNvSpPr>
            <p:nvPr/>
          </p:nvSpPr>
          <p:spPr bwMode="auto">
            <a:xfrm>
              <a:off x="3168" y="1506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56.84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0" name="Rectangle 322"/>
            <p:cNvSpPr>
              <a:spLocks noChangeArrowheads="1"/>
            </p:cNvSpPr>
            <p:nvPr/>
          </p:nvSpPr>
          <p:spPr bwMode="auto">
            <a:xfrm>
              <a:off x="2579" y="1506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6.23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1" name="Rectangle 321"/>
            <p:cNvSpPr>
              <a:spLocks noChangeArrowheads="1"/>
            </p:cNvSpPr>
            <p:nvPr/>
          </p:nvSpPr>
          <p:spPr bwMode="auto">
            <a:xfrm>
              <a:off x="1392" y="1506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Latissimus dorsi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2" name="Rectangle 320"/>
            <p:cNvSpPr>
              <a:spLocks noChangeArrowheads="1"/>
            </p:cNvSpPr>
            <p:nvPr/>
          </p:nvSpPr>
          <p:spPr bwMode="auto">
            <a:xfrm>
              <a:off x="624" y="1506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403" name="Rectangle 319"/>
            <p:cNvSpPr>
              <a:spLocks noChangeArrowheads="1"/>
            </p:cNvSpPr>
            <p:nvPr/>
          </p:nvSpPr>
          <p:spPr bwMode="auto">
            <a:xfrm>
              <a:off x="4416" y="136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5.89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4" name="Rectangle 318"/>
            <p:cNvSpPr>
              <a:spLocks noChangeArrowheads="1"/>
            </p:cNvSpPr>
            <p:nvPr/>
          </p:nvSpPr>
          <p:spPr bwMode="auto">
            <a:xfrm>
              <a:off x="3696" y="1363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23.33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5" name="Rectangle 317"/>
            <p:cNvSpPr>
              <a:spLocks noChangeArrowheads="1"/>
            </p:cNvSpPr>
            <p:nvPr/>
          </p:nvSpPr>
          <p:spPr bwMode="auto">
            <a:xfrm>
              <a:off x="3168" y="1363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54.53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6" name="Rectangle 316"/>
            <p:cNvSpPr>
              <a:spLocks noChangeArrowheads="1"/>
            </p:cNvSpPr>
            <p:nvPr/>
          </p:nvSpPr>
          <p:spPr bwMode="auto">
            <a:xfrm>
              <a:off x="2579" y="1363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6.06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7" name="Rectangle 315"/>
            <p:cNvSpPr>
              <a:spLocks noChangeArrowheads="1"/>
            </p:cNvSpPr>
            <p:nvPr/>
          </p:nvSpPr>
          <p:spPr bwMode="auto">
            <a:xfrm>
              <a:off x="1392" y="1363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Brachiocephalicus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08" name="Rectangle 314"/>
            <p:cNvSpPr>
              <a:spLocks noChangeArrowheads="1"/>
            </p:cNvSpPr>
            <p:nvPr/>
          </p:nvSpPr>
          <p:spPr bwMode="auto">
            <a:xfrm>
              <a:off x="624" y="1363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409" name="Rectangle 313"/>
            <p:cNvSpPr>
              <a:spLocks noChangeArrowheads="1"/>
            </p:cNvSpPr>
            <p:nvPr/>
          </p:nvSpPr>
          <p:spPr bwMode="auto">
            <a:xfrm>
              <a:off x="4416" y="122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4.06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0" name="Rectangle 312"/>
            <p:cNvSpPr>
              <a:spLocks noChangeArrowheads="1"/>
            </p:cNvSpPr>
            <p:nvPr/>
          </p:nvSpPr>
          <p:spPr bwMode="auto">
            <a:xfrm>
              <a:off x="3696" y="1220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22.28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1" name="Rectangle 311"/>
            <p:cNvSpPr>
              <a:spLocks noChangeArrowheads="1"/>
            </p:cNvSpPr>
            <p:nvPr/>
          </p:nvSpPr>
          <p:spPr bwMode="auto">
            <a:xfrm>
              <a:off x="3168" y="1220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55.65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2" name="Rectangle 310"/>
            <p:cNvSpPr>
              <a:spLocks noChangeArrowheads="1"/>
            </p:cNvSpPr>
            <p:nvPr/>
          </p:nvSpPr>
          <p:spPr bwMode="auto">
            <a:xfrm>
              <a:off x="2579" y="1220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6.00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3" name="Rectangle 309"/>
            <p:cNvSpPr>
              <a:spLocks noChangeArrowheads="1"/>
            </p:cNvSpPr>
            <p:nvPr/>
          </p:nvSpPr>
          <p:spPr bwMode="auto">
            <a:xfrm>
              <a:off x="1392" y="1220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profundi(fan)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4" name="Rectangle 308"/>
            <p:cNvSpPr>
              <a:spLocks noChangeArrowheads="1"/>
            </p:cNvSpPr>
            <p:nvPr/>
          </p:nvSpPr>
          <p:spPr bwMode="auto">
            <a:xfrm>
              <a:off x="624" y="1220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415" name="Rectangle 307"/>
            <p:cNvSpPr>
              <a:spLocks noChangeArrowheads="1"/>
            </p:cNvSpPr>
            <p:nvPr/>
          </p:nvSpPr>
          <p:spPr bwMode="auto">
            <a:xfrm>
              <a:off x="4416" y="107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4.82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6" name="Rectangle 306"/>
            <p:cNvSpPr>
              <a:spLocks noChangeArrowheads="1"/>
            </p:cNvSpPr>
            <p:nvPr/>
          </p:nvSpPr>
          <p:spPr bwMode="auto">
            <a:xfrm>
              <a:off x="3696" y="1077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25.67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7" name="Rectangle 305"/>
            <p:cNvSpPr>
              <a:spLocks noChangeArrowheads="1"/>
            </p:cNvSpPr>
            <p:nvPr/>
          </p:nvSpPr>
          <p:spPr bwMode="auto">
            <a:xfrm>
              <a:off x="3168" y="1077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53.60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8" name="Rectangle 304"/>
            <p:cNvSpPr>
              <a:spLocks noChangeArrowheads="1"/>
            </p:cNvSpPr>
            <p:nvPr/>
          </p:nvSpPr>
          <p:spPr bwMode="auto">
            <a:xfrm>
              <a:off x="2579" y="1077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5.98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19" name="Rectangle 303"/>
            <p:cNvSpPr>
              <a:spLocks noChangeArrowheads="1"/>
            </p:cNvSpPr>
            <p:nvPr/>
          </p:nvSpPr>
          <p:spPr bwMode="auto">
            <a:xfrm>
              <a:off x="1392" y="1077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profundi(tube)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0" name="Rectangle 302"/>
            <p:cNvSpPr>
              <a:spLocks noChangeArrowheads="1"/>
            </p:cNvSpPr>
            <p:nvPr/>
          </p:nvSpPr>
          <p:spPr bwMode="auto">
            <a:xfrm>
              <a:off x="624" y="1077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421" name="Rectangle 301"/>
            <p:cNvSpPr>
              <a:spLocks noChangeArrowheads="1"/>
            </p:cNvSpPr>
            <p:nvPr/>
          </p:nvSpPr>
          <p:spPr bwMode="auto">
            <a:xfrm>
              <a:off x="4416" y="93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3.34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2" name="Rectangle 300"/>
            <p:cNvSpPr>
              <a:spLocks noChangeArrowheads="1"/>
            </p:cNvSpPr>
            <p:nvPr/>
          </p:nvSpPr>
          <p:spPr bwMode="auto">
            <a:xfrm>
              <a:off x="3696" y="934"/>
              <a:ext cx="72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19.94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3" name="Rectangle 299"/>
            <p:cNvSpPr>
              <a:spLocks noChangeArrowheads="1"/>
            </p:cNvSpPr>
            <p:nvPr/>
          </p:nvSpPr>
          <p:spPr bwMode="auto">
            <a:xfrm>
              <a:off x="3168" y="934"/>
              <a:ext cx="52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53.59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4" name="Rectangle 298"/>
            <p:cNvSpPr>
              <a:spLocks noChangeArrowheads="1"/>
            </p:cNvSpPr>
            <p:nvPr/>
          </p:nvSpPr>
          <p:spPr bwMode="auto">
            <a:xfrm>
              <a:off x="2579" y="934"/>
              <a:ext cx="589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6.20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5" name="Rectangle 297"/>
            <p:cNvSpPr>
              <a:spLocks noChangeArrowheads="1"/>
            </p:cNvSpPr>
            <p:nvPr/>
          </p:nvSpPr>
          <p:spPr bwMode="auto">
            <a:xfrm>
              <a:off x="1392" y="934"/>
              <a:ext cx="118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Infraspanatus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6" name="Rectangle 296"/>
            <p:cNvSpPr>
              <a:spLocks noChangeArrowheads="1"/>
            </p:cNvSpPr>
            <p:nvPr/>
          </p:nvSpPr>
          <p:spPr bwMode="auto">
            <a:xfrm>
              <a:off x="624" y="934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Shoulder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7" name="Rectangle 295"/>
            <p:cNvSpPr>
              <a:spLocks noChangeArrowheads="1"/>
            </p:cNvSpPr>
            <p:nvPr/>
          </p:nvSpPr>
          <p:spPr bwMode="auto">
            <a:xfrm>
              <a:off x="4416" y="705"/>
              <a:ext cx="576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Purge loss</a:t>
              </a:r>
            </a:p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(%)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8" name="Rectangle 294"/>
            <p:cNvSpPr>
              <a:spLocks noChangeArrowheads="1"/>
            </p:cNvSpPr>
            <p:nvPr/>
          </p:nvSpPr>
          <p:spPr bwMode="auto">
            <a:xfrm>
              <a:off x="3696" y="705"/>
              <a:ext cx="720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Cooking loss </a:t>
              </a:r>
            </a:p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(%)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29" name="Rectangle 293"/>
            <p:cNvSpPr>
              <a:spLocks noChangeArrowheads="1"/>
            </p:cNvSpPr>
            <p:nvPr/>
          </p:nvSpPr>
          <p:spPr bwMode="auto">
            <a:xfrm>
              <a:off x="3168" y="705"/>
              <a:ext cx="528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WHC</a:t>
              </a:r>
            </a:p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(%)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30" name="Rectangle 292"/>
            <p:cNvSpPr>
              <a:spLocks noChangeArrowheads="1"/>
            </p:cNvSpPr>
            <p:nvPr/>
          </p:nvSpPr>
          <p:spPr bwMode="auto">
            <a:xfrm>
              <a:off x="2579" y="705"/>
              <a:ext cx="589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pH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31" name="Rectangle 291"/>
            <p:cNvSpPr>
              <a:spLocks noChangeArrowheads="1"/>
            </p:cNvSpPr>
            <p:nvPr/>
          </p:nvSpPr>
          <p:spPr bwMode="auto">
            <a:xfrm>
              <a:off x="1392" y="705"/>
              <a:ext cx="1187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Muscles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32" name="Rectangle 290"/>
            <p:cNvSpPr>
              <a:spLocks noChangeArrowheads="1"/>
            </p:cNvSpPr>
            <p:nvPr/>
          </p:nvSpPr>
          <p:spPr bwMode="auto">
            <a:xfrm>
              <a:off x="624" y="705"/>
              <a:ext cx="768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Whole sale cuts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433" name="Line 428"/>
            <p:cNvSpPr>
              <a:spLocks noChangeShapeType="1"/>
            </p:cNvSpPr>
            <p:nvPr/>
          </p:nvSpPr>
          <p:spPr bwMode="auto">
            <a:xfrm>
              <a:off x="624" y="705"/>
              <a:ext cx="4368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434" name="Line 429"/>
            <p:cNvSpPr>
              <a:spLocks noChangeShapeType="1"/>
            </p:cNvSpPr>
            <p:nvPr/>
          </p:nvSpPr>
          <p:spPr bwMode="auto">
            <a:xfrm>
              <a:off x="624" y="4080"/>
              <a:ext cx="4368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435" name="Line 434"/>
            <p:cNvSpPr>
              <a:spLocks noChangeShapeType="1"/>
            </p:cNvSpPr>
            <p:nvPr/>
          </p:nvSpPr>
          <p:spPr bwMode="auto">
            <a:xfrm>
              <a:off x="624" y="934"/>
              <a:ext cx="4368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</p:grpSp>
      <p:sp>
        <p:nvSpPr>
          <p:cNvPr id="171" name="슬라이드 번호 개체 틀 17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1" name="Text Box 9"/>
          <p:cNvSpPr txBox="1">
            <a:spLocks noChangeArrowheads="1"/>
          </p:cNvSpPr>
          <p:nvPr/>
        </p:nvSpPr>
        <p:spPr bwMode="auto">
          <a:xfrm>
            <a:off x="1125538" y="816967"/>
            <a:ext cx="4923784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ko-KR" sz="1400" dirty="0">
                <a:latin typeface="+mj-ea"/>
                <a:ea typeface="+mj-ea"/>
              </a:rPr>
              <a:t>Table </a:t>
            </a:r>
            <a:r>
              <a:rPr lang="en-US" altLang="ko-KR" sz="1400" dirty="0" smtClean="0">
                <a:latin typeface="+mj-ea"/>
                <a:ea typeface="+mj-ea"/>
              </a:rPr>
              <a:t>4. </a:t>
            </a:r>
            <a:r>
              <a:rPr lang="en-US" altLang="ko-KR" sz="1400" dirty="0">
                <a:latin typeface="+mj-ea"/>
                <a:ea typeface="+mj-ea"/>
              </a:rPr>
              <a:t>Sensory properties for twenty-one pork muscles</a:t>
            </a:r>
          </a:p>
        </p:txBody>
      </p:sp>
      <p:grpSp>
        <p:nvGrpSpPr>
          <p:cNvPr id="171" name="Group 60"/>
          <p:cNvGrpSpPr>
            <a:grpSpLocks/>
          </p:cNvGrpSpPr>
          <p:nvPr/>
        </p:nvGrpSpPr>
        <p:grpSpPr bwMode="auto">
          <a:xfrm>
            <a:off x="1066800" y="1159148"/>
            <a:ext cx="6934200" cy="5511799"/>
            <a:chOff x="672" y="657"/>
            <a:chExt cx="4368" cy="3472"/>
          </a:xfrm>
        </p:grpSpPr>
        <p:sp>
          <p:nvSpPr>
            <p:cNvPr id="173" name="Text Box 15"/>
            <p:cNvSpPr txBox="1">
              <a:spLocks noChangeArrowheads="1"/>
            </p:cNvSpPr>
            <p:nvPr/>
          </p:nvSpPr>
          <p:spPr bwMode="auto">
            <a:xfrm>
              <a:off x="672" y="3984"/>
              <a:ext cx="3010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Ctr="1">
              <a:spAutoFit/>
            </a:bodyPr>
            <a:lstStyle/>
            <a:p>
              <a:r>
                <a:rPr lang="en-US" altLang="ko-KR" sz="900" baseline="30000">
                  <a:latin typeface="+mj-ea"/>
                  <a:ea typeface="+mj-ea"/>
                </a:rPr>
                <a:t>a-l</a:t>
              </a:r>
              <a:r>
                <a:rPr lang="en-US" altLang="ko-KR" sz="900">
                  <a:latin typeface="+mj-ea"/>
                  <a:ea typeface="+mj-ea"/>
                </a:rPr>
                <a:t> : Means in the same column with different letters are significantly different (P&lt;0.05) 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74" name="Rectangle 435"/>
            <p:cNvSpPr>
              <a:spLocks noChangeArrowheads="1"/>
            </p:cNvSpPr>
            <p:nvPr/>
          </p:nvSpPr>
          <p:spPr bwMode="auto">
            <a:xfrm>
              <a:off x="4416" y="380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0.28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5" name="Rectangle 434"/>
            <p:cNvSpPr>
              <a:spLocks noChangeArrowheads="1"/>
            </p:cNvSpPr>
            <p:nvPr/>
          </p:nvSpPr>
          <p:spPr bwMode="auto">
            <a:xfrm>
              <a:off x="3840" y="380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0.29 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6" name="Rectangle 433"/>
            <p:cNvSpPr>
              <a:spLocks noChangeArrowheads="1"/>
            </p:cNvSpPr>
            <p:nvPr/>
          </p:nvSpPr>
          <p:spPr bwMode="auto">
            <a:xfrm>
              <a:off x="3216" y="380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0.32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7" name="Rectangle 432"/>
            <p:cNvSpPr>
              <a:spLocks noChangeArrowheads="1"/>
            </p:cNvSpPr>
            <p:nvPr/>
          </p:nvSpPr>
          <p:spPr bwMode="auto">
            <a:xfrm>
              <a:off x="2592" y="380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0.31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8" name="Rectangle 430"/>
            <p:cNvSpPr>
              <a:spLocks noChangeArrowheads="1"/>
            </p:cNvSpPr>
            <p:nvPr/>
          </p:nvSpPr>
          <p:spPr bwMode="auto">
            <a:xfrm>
              <a:off x="720" y="3803"/>
              <a:ext cx="187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SE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79" name="Rectangle 429"/>
            <p:cNvSpPr>
              <a:spLocks noChangeArrowheads="1"/>
            </p:cNvSpPr>
            <p:nvPr/>
          </p:nvSpPr>
          <p:spPr bwMode="auto">
            <a:xfrm>
              <a:off x="4416" y="366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78.51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c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180" name="Rectangle 428"/>
            <p:cNvSpPr>
              <a:spLocks noChangeArrowheads="1"/>
            </p:cNvSpPr>
            <p:nvPr/>
          </p:nvSpPr>
          <p:spPr bwMode="auto">
            <a:xfrm>
              <a:off x="3840" y="366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77.97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d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181" name="Rectangle 427"/>
            <p:cNvSpPr>
              <a:spLocks noChangeArrowheads="1"/>
            </p:cNvSpPr>
            <p:nvPr/>
          </p:nvSpPr>
          <p:spPr bwMode="auto">
            <a:xfrm>
              <a:off x="3216" y="366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84.02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2" name="Rectangle 426"/>
            <p:cNvSpPr>
              <a:spLocks noChangeArrowheads="1"/>
            </p:cNvSpPr>
            <p:nvPr/>
          </p:nvSpPr>
          <p:spPr bwMode="auto">
            <a:xfrm>
              <a:off x="2592" y="366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76.95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l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183" name="Rectangle 425"/>
            <p:cNvSpPr>
              <a:spLocks noChangeArrowheads="1"/>
            </p:cNvSpPr>
            <p:nvPr/>
          </p:nvSpPr>
          <p:spPr bwMode="auto">
            <a:xfrm>
              <a:off x="1488" y="3660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Longissimus dorsi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4" name="Rectangle 424"/>
            <p:cNvSpPr>
              <a:spLocks noChangeArrowheads="1"/>
            </p:cNvSpPr>
            <p:nvPr/>
          </p:nvSpPr>
          <p:spPr bwMode="auto">
            <a:xfrm>
              <a:off x="720" y="3660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Loin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5" name="Rectangle 423"/>
            <p:cNvSpPr>
              <a:spLocks noChangeArrowheads="1"/>
            </p:cNvSpPr>
            <p:nvPr/>
          </p:nvSpPr>
          <p:spPr bwMode="auto">
            <a:xfrm>
              <a:off x="4416" y="351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82.22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6" name="Rectangle 422"/>
            <p:cNvSpPr>
              <a:spLocks noChangeArrowheads="1"/>
            </p:cNvSpPr>
            <p:nvPr/>
          </p:nvSpPr>
          <p:spPr bwMode="auto">
            <a:xfrm>
              <a:off x="3840" y="351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82.75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7" name="Rectangle 421"/>
            <p:cNvSpPr>
              <a:spLocks noChangeArrowheads="1"/>
            </p:cNvSpPr>
            <p:nvPr/>
          </p:nvSpPr>
          <p:spPr bwMode="auto">
            <a:xfrm>
              <a:off x="3216" y="351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81.99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8" name="Rectangle 420"/>
            <p:cNvSpPr>
              <a:spLocks noChangeArrowheads="1"/>
            </p:cNvSpPr>
            <p:nvPr/>
          </p:nvSpPr>
          <p:spPr bwMode="auto">
            <a:xfrm>
              <a:off x="2592" y="351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84.19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89" name="Rectangle 419"/>
            <p:cNvSpPr>
              <a:spLocks noChangeArrowheads="1"/>
            </p:cNvSpPr>
            <p:nvPr/>
          </p:nvSpPr>
          <p:spPr bwMode="auto">
            <a:xfrm>
              <a:off x="1488" y="3517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lateralis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0" name="Rectangle 418"/>
            <p:cNvSpPr>
              <a:spLocks noChangeArrowheads="1"/>
            </p:cNvSpPr>
            <p:nvPr/>
          </p:nvSpPr>
          <p:spPr bwMode="auto">
            <a:xfrm>
              <a:off x="720" y="3517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91" name="Rectangle 417"/>
            <p:cNvSpPr>
              <a:spLocks noChangeArrowheads="1"/>
            </p:cNvSpPr>
            <p:nvPr/>
          </p:nvSpPr>
          <p:spPr bwMode="auto">
            <a:xfrm>
              <a:off x="4416" y="337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82.52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2" name="Rectangle 416"/>
            <p:cNvSpPr>
              <a:spLocks noChangeArrowheads="1"/>
            </p:cNvSpPr>
            <p:nvPr/>
          </p:nvSpPr>
          <p:spPr bwMode="auto">
            <a:xfrm>
              <a:off x="3840" y="337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83.72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3" name="Rectangle 415"/>
            <p:cNvSpPr>
              <a:spLocks noChangeArrowheads="1"/>
            </p:cNvSpPr>
            <p:nvPr/>
          </p:nvSpPr>
          <p:spPr bwMode="auto">
            <a:xfrm>
              <a:off x="3216" y="337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81.32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4" name="Rectangle 414"/>
            <p:cNvSpPr>
              <a:spLocks noChangeArrowheads="1"/>
            </p:cNvSpPr>
            <p:nvPr/>
          </p:nvSpPr>
          <p:spPr bwMode="auto">
            <a:xfrm>
              <a:off x="2592" y="337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83.17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fghijk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5" name="Rectangle 413"/>
            <p:cNvSpPr>
              <a:spLocks noChangeArrowheads="1"/>
            </p:cNvSpPr>
            <p:nvPr/>
          </p:nvSpPr>
          <p:spPr bwMode="auto">
            <a:xfrm>
              <a:off x="1488" y="3374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Tensor fasciae latae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6" name="Rectangle 412"/>
            <p:cNvSpPr>
              <a:spLocks noChangeArrowheads="1"/>
            </p:cNvSpPr>
            <p:nvPr/>
          </p:nvSpPr>
          <p:spPr bwMode="auto">
            <a:xfrm>
              <a:off x="720" y="3374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97" name="Rectangle 411"/>
            <p:cNvSpPr>
              <a:spLocks noChangeArrowheads="1"/>
            </p:cNvSpPr>
            <p:nvPr/>
          </p:nvSpPr>
          <p:spPr bwMode="auto">
            <a:xfrm>
              <a:off x="4416" y="323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81.47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98" name="Rectangle 410"/>
            <p:cNvSpPr>
              <a:spLocks noChangeArrowheads="1"/>
            </p:cNvSpPr>
            <p:nvPr/>
          </p:nvSpPr>
          <p:spPr bwMode="auto">
            <a:xfrm>
              <a:off x="3840" y="323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88.75</a:t>
              </a:r>
              <a:r>
                <a:rPr lang="en-US" altLang="ko-KR" sz="900" b="1" baseline="3000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199" name="Rectangle 409"/>
            <p:cNvSpPr>
              <a:spLocks noChangeArrowheads="1"/>
            </p:cNvSpPr>
            <p:nvPr/>
          </p:nvSpPr>
          <p:spPr bwMode="auto">
            <a:xfrm>
              <a:off x="3216" y="323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76.78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d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200" name="Rectangle 408"/>
            <p:cNvSpPr>
              <a:spLocks noChangeArrowheads="1"/>
            </p:cNvSpPr>
            <p:nvPr/>
          </p:nvSpPr>
          <p:spPr bwMode="auto">
            <a:xfrm>
              <a:off x="2592" y="323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88.00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1" name="Rectangle 407"/>
            <p:cNvSpPr>
              <a:spLocks noChangeArrowheads="1"/>
            </p:cNvSpPr>
            <p:nvPr/>
          </p:nvSpPr>
          <p:spPr bwMode="auto">
            <a:xfrm>
              <a:off x="1488" y="3231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intermedius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2" name="Rectangle 406"/>
            <p:cNvSpPr>
              <a:spLocks noChangeArrowheads="1"/>
            </p:cNvSpPr>
            <p:nvPr/>
          </p:nvSpPr>
          <p:spPr bwMode="auto">
            <a:xfrm>
              <a:off x="720" y="3231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03" name="Rectangle 405"/>
            <p:cNvSpPr>
              <a:spLocks noChangeArrowheads="1"/>
            </p:cNvSpPr>
            <p:nvPr/>
          </p:nvSpPr>
          <p:spPr bwMode="auto">
            <a:xfrm>
              <a:off x="4416" y="308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84.78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04" name="Rectangle 404"/>
            <p:cNvSpPr>
              <a:spLocks noChangeArrowheads="1"/>
            </p:cNvSpPr>
            <p:nvPr/>
          </p:nvSpPr>
          <p:spPr bwMode="auto">
            <a:xfrm>
              <a:off x="3840" y="308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88.63</a:t>
              </a:r>
              <a:r>
                <a:rPr lang="en-US" altLang="ko-KR" sz="900" b="1" baseline="3000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05" name="Rectangle 403"/>
            <p:cNvSpPr>
              <a:spLocks noChangeArrowheads="1"/>
            </p:cNvSpPr>
            <p:nvPr/>
          </p:nvSpPr>
          <p:spPr bwMode="auto">
            <a:xfrm>
              <a:off x="3216" y="308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82.15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6" name="Rectangle 402"/>
            <p:cNvSpPr>
              <a:spLocks noChangeArrowheads="1"/>
            </p:cNvSpPr>
            <p:nvPr/>
          </p:nvSpPr>
          <p:spPr bwMode="auto">
            <a:xfrm>
              <a:off x="2592" y="308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89.47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7" name="Rectangle 401"/>
            <p:cNvSpPr>
              <a:spLocks noChangeArrowheads="1"/>
            </p:cNvSpPr>
            <p:nvPr/>
          </p:nvSpPr>
          <p:spPr bwMode="auto">
            <a:xfrm>
              <a:off x="1488" y="3088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Semitendinosus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08" name="Rectangle 400"/>
            <p:cNvSpPr>
              <a:spLocks noChangeArrowheads="1"/>
            </p:cNvSpPr>
            <p:nvPr/>
          </p:nvSpPr>
          <p:spPr bwMode="auto">
            <a:xfrm>
              <a:off x="720" y="3088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09" name="Rectangle 399"/>
            <p:cNvSpPr>
              <a:spLocks noChangeArrowheads="1"/>
            </p:cNvSpPr>
            <p:nvPr/>
          </p:nvSpPr>
          <p:spPr bwMode="auto">
            <a:xfrm>
              <a:off x="4416" y="294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80.22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0" name="Rectangle 398"/>
            <p:cNvSpPr>
              <a:spLocks noChangeArrowheads="1"/>
            </p:cNvSpPr>
            <p:nvPr/>
          </p:nvSpPr>
          <p:spPr bwMode="auto">
            <a:xfrm>
              <a:off x="3840" y="294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82.57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1" name="Rectangle 397"/>
            <p:cNvSpPr>
              <a:spLocks noChangeArrowheads="1"/>
            </p:cNvSpPr>
            <p:nvPr/>
          </p:nvSpPr>
          <p:spPr bwMode="auto">
            <a:xfrm>
              <a:off x="3216" y="294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81.37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2" name="Rectangle 396"/>
            <p:cNvSpPr>
              <a:spLocks noChangeArrowheads="1"/>
            </p:cNvSpPr>
            <p:nvPr/>
          </p:nvSpPr>
          <p:spPr bwMode="auto">
            <a:xfrm>
              <a:off x="2592" y="294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80.62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ijkl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3" name="Rectangle 395"/>
            <p:cNvSpPr>
              <a:spLocks noChangeArrowheads="1"/>
            </p:cNvSpPr>
            <p:nvPr/>
          </p:nvSpPr>
          <p:spPr bwMode="auto">
            <a:xfrm>
              <a:off x="1488" y="2945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Semimembranosus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4" name="Rectangle 394"/>
            <p:cNvSpPr>
              <a:spLocks noChangeArrowheads="1"/>
            </p:cNvSpPr>
            <p:nvPr/>
          </p:nvSpPr>
          <p:spPr bwMode="auto">
            <a:xfrm>
              <a:off x="720" y="2945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15" name="Rectangle 393"/>
            <p:cNvSpPr>
              <a:spLocks noChangeArrowheads="1"/>
            </p:cNvSpPr>
            <p:nvPr/>
          </p:nvSpPr>
          <p:spPr bwMode="auto">
            <a:xfrm>
              <a:off x="4416" y="280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81.49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6" name="Rectangle 392"/>
            <p:cNvSpPr>
              <a:spLocks noChangeArrowheads="1"/>
            </p:cNvSpPr>
            <p:nvPr/>
          </p:nvSpPr>
          <p:spPr bwMode="auto">
            <a:xfrm>
              <a:off x="3840" y="280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83.44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7" name="Rectangle 391"/>
            <p:cNvSpPr>
              <a:spLocks noChangeArrowheads="1"/>
            </p:cNvSpPr>
            <p:nvPr/>
          </p:nvSpPr>
          <p:spPr bwMode="auto">
            <a:xfrm>
              <a:off x="3216" y="280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79.58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8" name="Rectangle 390"/>
            <p:cNvSpPr>
              <a:spLocks noChangeArrowheads="1"/>
            </p:cNvSpPr>
            <p:nvPr/>
          </p:nvSpPr>
          <p:spPr bwMode="auto">
            <a:xfrm>
              <a:off x="2592" y="280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87.44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19" name="Rectangle 389"/>
            <p:cNvSpPr>
              <a:spLocks noChangeArrowheads="1"/>
            </p:cNvSpPr>
            <p:nvPr/>
          </p:nvSpPr>
          <p:spPr bwMode="auto">
            <a:xfrm>
              <a:off x="1488" y="2802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Rectus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0" name="Rectangle 388"/>
            <p:cNvSpPr>
              <a:spLocks noChangeArrowheads="1"/>
            </p:cNvSpPr>
            <p:nvPr/>
          </p:nvSpPr>
          <p:spPr bwMode="auto">
            <a:xfrm>
              <a:off x="720" y="2802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21" name="Rectangle 387"/>
            <p:cNvSpPr>
              <a:spLocks noChangeArrowheads="1"/>
            </p:cNvSpPr>
            <p:nvPr/>
          </p:nvSpPr>
          <p:spPr bwMode="auto">
            <a:xfrm>
              <a:off x="4416" y="265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80.64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2" name="Rectangle 386"/>
            <p:cNvSpPr>
              <a:spLocks noChangeArrowheads="1"/>
            </p:cNvSpPr>
            <p:nvPr/>
          </p:nvSpPr>
          <p:spPr bwMode="auto">
            <a:xfrm>
              <a:off x="3840" y="265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83.90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3" name="Rectangle 385"/>
            <p:cNvSpPr>
              <a:spLocks noChangeArrowheads="1"/>
            </p:cNvSpPr>
            <p:nvPr/>
          </p:nvSpPr>
          <p:spPr bwMode="auto">
            <a:xfrm>
              <a:off x="3216" y="265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78.61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4" name="Rectangle 384"/>
            <p:cNvSpPr>
              <a:spLocks noChangeArrowheads="1"/>
            </p:cNvSpPr>
            <p:nvPr/>
          </p:nvSpPr>
          <p:spPr bwMode="auto">
            <a:xfrm>
              <a:off x="2592" y="265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88.82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5" name="Rectangle 383"/>
            <p:cNvSpPr>
              <a:spLocks noChangeArrowheads="1"/>
            </p:cNvSpPr>
            <p:nvPr/>
          </p:nvSpPr>
          <p:spPr bwMode="auto">
            <a:xfrm>
              <a:off x="1488" y="2659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Gracilis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6" name="Rectangle 382"/>
            <p:cNvSpPr>
              <a:spLocks noChangeArrowheads="1"/>
            </p:cNvSpPr>
            <p:nvPr/>
          </p:nvSpPr>
          <p:spPr bwMode="auto">
            <a:xfrm>
              <a:off x="720" y="2659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27" name="Rectangle 381"/>
            <p:cNvSpPr>
              <a:spLocks noChangeArrowheads="1"/>
            </p:cNvSpPr>
            <p:nvPr/>
          </p:nvSpPr>
          <p:spPr bwMode="auto">
            <a:xfrm>
              <a:off x="4416" y="251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80.98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8" name="Rectangle 380"/>
            <p:cNvSpPr>
              <a:spLocks noChangeArrowheads="1"/>
            </p:cNvSpPr>
            <p:nvPr/>
          </p:nvSpPr>
          <p:spPr bwMode="auto">
            <a:xfrm>
              <a:off x="3840" y="251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83.76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29" name="Rectangle 379"/>
            <p:cNvSpPr>
              <a:spLocks noChangeArrowheads="1"/>
            </p:cNvSpPr>
            <p:nvPr/>
          </p:nvSpPr>
          <p:spPr bwMode="auto">
            <a:xfrm>
              <a:off x="3216" y="251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81.46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0" name="Rectangle 378"/>
            <p:cNvSpPr>
              <a:spLocks noChangeArrowheads="1"/>
            </p:cNvSpPr>
            <p:nvPr/>
          </p:nvSpPr>
          <p:spPr bwMode="auto">
            <a:xfrm>
              <a:off x="2592" y="251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84.03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efghij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1" name="Rectangle 377"/>
            <p:cNvSpPr>
              <a:spLocks noChangeArrowheads="1"/>
            </p:cNvSpPr>
            <p:nvPr/>
          </p:nvSpPr>
          <p:spPr bwMode="auto">
            <a:xfrm>
              <a:off x="1488" y="2516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superrificialis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2" name="Rectangle 376"/>
            <p:cNvSpPr>
              <a:spLocks noChangeArrowheads="1"/>
            </p:cNvSpPr>
            <p:nvPr/>
          </p:nvSpPr>
          <p:spPr bwMode="auto">
            <a:xfrm>
              <a:off x="720" y="2516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33" name="Rectangle 375"/>
            <p:cNvSpPr>
              <a:spLocks noChangeArrowheads="1"/>
            </p:cNvSpPr>
            <p:nvPr/>
          </p:nvSpPr>
          <p:spPr bwMode="auto">
            <a:xfrm>
              <a:off x="4416" y="237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80.36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4" name="Rectangle 374"/>
            <p:cNvSpPr>
              <a:spLocks noChangeArrowheads="1"/>
            </p:cNvSpPr>
            <p:nvPr/>
          </p:nvSpPr>
          <p:spPr bwMode="auto">
            <a:xfrm>
              <a:off x="3840" y="237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82.82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5" name="Rectangle 373"/>
            <p:cNvSpPr>
              <a:spLocks noChangeArrowheads="1"/>
            </p:cNvSpPr>
            <p:nvPr/>
          </p:nvSpPr>
          <p:spPr bwMode="auto">
            <a:xfrm>
              <a:off x="3216" y="237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81.25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6" name="Rectangle 372"/>
            <p:cNvSpPr>
              <a:spLocks noChangeArrowheads="1"/>
            </p:cNvSpPr>
            <p:nvPr/>
          </p:nvSpPr>
          <p:spPr bwMode="auto">
            <a:xfrm>
              <a:off x="2592" y="237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81.36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hijk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7" name="Rectangle 371"/>
            <p:cNvSpPr>
              <a:spLocks noChangeArrowheads="1"/>
            </p:cNvSpPr>
            <p:nvPr/>
          </p:nvSpPr>
          <p:spPr bwMode="auto">
            <a:xfrm>
              <a:off x="1488" y="2373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38" name="Rectangle 370"/>
            <p:cNvSpPr>
              <a:spLocks noChangeArrowheads="1"/>
            </p:cNvSpPr>
            <p:nvPr/>
          </p:nvSpPr>
          <p:spPr bwMode="auto">
            <a:xfrm>
              <a:off x="720" y="2373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39" name="Rectangle 369"/>
            <p:cNvSpPr>
              <a:spLocks noChangeArrowheads="1"/>
            </p:cNvSpPr>
            <p:nvPr/>
          </p:nvSpPr>
          <p:spPr bwMode="auto">
            <a:xfrm>
              <a:off x="4416" y="223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80.91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0" name="Rectangle 368"/>
            <p:cNvSpPr>
              <a:spLocks noChangeArrowheads="1"/>
            </p:cNvSpPr>
            <p:nvPr/>
          </p:nvSpPr>
          <p:spPr bwMode="auto">
            <a:xfrm>
              <a:off x="3840" y="223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82.35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1" name="Rectangle 367"/>
            <p:cNvSpPr>
              <a:spLocks noChangeArrowheads="1"/>
            </p:cNvSpPr>
            <p:nvPr/>
          </p:nvSpPr>
          <p:spPr bwMode="auto">
            <a:xfrm>
              <a:off x="3216" y="223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79.07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2" name="Rectangle 366"/>
            <p:cNvSpPr>
              <a:spLocks noChangeArrowheads="1"/>
            </p:cNvSpPr>
            <p:nvPr/>
          </p:nvSpPr>
          <p:spPr bwMode="auto">
            <a:xfrm>
              <a:off x="2592" y="223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85.37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defgh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3" name="Rectangle 365"/>
            <p:cNvSpPr>
              <a:spLocks noChangeArrowheads="1"/>
            </p:cNvSpPr>
            <p:nvPr/>
          </p:nvSpPr>
          <p:spPr bwMode="auto">
            <a:xfrm>
              <a:off x="1488" y="2230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Gastrocneminus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4" name="Rectangle 364"/>
            <p:cNvSpPr>
              <a:spLocks noChangeArrowheads="1"/>
            </p:cNvSpPr>
            <p:nvPr/>
          </p:nvSpPr>
          <p:spPr bwMode="auto">
            <a:xfrm>
              <a:off x="720" y="2230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45" name="Rectangle 363"/>
            <p:cNvSpPr>
              <a:spLocks noChangeArrowheads="1"/>
            </p:cNvSpPr>
            <p:nvPr/>
          </p:nvSpPr>
          <p:spPr bwMode="auto">
            <a:xfrm>
              <a:off x="4416" y="208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78.53</a:t>
              </a:r>
              <a:r>
                <a:rPr lang="en-US" altLang="ko-KR" sz="900" baseline="300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c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246" name="Rectangle 362"/>
            <p:cNvSpPr>
              <a:spLocks noChangeArrowheads="1"/>
            </p:cNvSpPr>
            <p:nvPr/>
          </p:nvSpPr>
          <p:spPr bwMode="auto">
            <a:xfrm>
              <a:off x="3840" y="208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80.70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7" name="Rectangle 361"/>
            <p:cNvSpPr>
              <a:spLocks noChangeArrowheads="1"/>
            </p:cNvSpPr>
            <p:nvPr/>
          </p:nvSpPr>
          <p:spPr bwMode="auto">
            <a:xfrm>
              <a:off x="3216" y="208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81.96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48" name="Rectangle 360"/>
            <p:cNvSpPr>
              <a:spLocks noChangeArrowheads="1"/>
            </p:cNvSpPr>
            <p:nvPr/>
          </p:nvSpPr>
          <p:spPr bwMode="auto">
            <a:xfrm>
              <a:off x="2592" y="208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dirty="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76.68</a:t>
              </a:r>
              <a:r>
                <a:rPr lang="en-US" altLang="ko-KR" sz="900" baseline="30000" dirty="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l</a:t>
              </a:r>
              <a:endParaRPr lang="en-US" altLang="ko-KR" sz="900" dirty="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249" name="Rectangle 359"/>
            <p:cNvSpPr>
              <a:spLocks noChangeArrowheads="1"/>
            </p:cNvSpPr>
            <p:nvPr/>
          </p:nvSpPr>
          <p:spPr bwMode="auto">
            <a:xfrm>
              <a:off x="1488" y="2087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Biceps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0" name="Rectangle 358"/>
            <p:cNvSpPr>
              <a:spLocks noChangeArrowheads="1"/>
            </p:cNvSpPr>
            <p:nvPr/>
          </p:nvSpPr>
          <p:spPr bwMode="auto">
            <a:xfrm>
              <a:off x="720" y="2087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51" name="Rectangle 357"/>
            <p:cNvSpPr>
              <a:spLocks noChangeArrowheads="1"/>
            </p:cNvSpPr>
            <p:nvPr/>
          </p:nvSpPr>
          <p:spPr bwMode="auto">
            <a:xfrm>
              <a:off x="4416" y="194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79.40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2" name="Rectangle 356"/>
            <p:cNvSpPr>
              <a:spLocks noChangeArrowheads="1"/>
            </p:cNvSpPr>
            <p:nvPr/>
          </p:nvSpPr>
          <p:spPr bwMode="auto">
            <a:xfrm>
              <a:off x="3840" y="1944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83.23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3" name="Rectangle 355"/>
            <p:cNvSpPr>
              <a:spLocks noChangeArrowheads="1"/>
            </p:cNvSpPr>
            <p:nvPr/>
          </p:nvSpPr>
          <p:spPr bwMode="auto">
            <a:xfrm>
              <a:off x="3216" y="194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79.64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4" name="Rectangle 354"/>
            <p:cNvSpPr>
              <a:spLocks noChangeArrowheads="1"/>
            </p:cNvSpPr>
            <p:nvPr/>
          </p:nvSpPr>
          <p:spPr bwMode="auto">
            <a:xfrm>
              <a:off x="2592" y="1944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79.80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jkl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5" name="Rectangle 353"/>
            <p:cNvSpPr>
              <a:spLocks noChangeArrowheads="1"/>
            </p:cNvSpPr>
            <p:nvPr/>
          </p:nvSpPr>
          <p:spPr bwMode="auto">
            <a:xfrm>
              <a:off x="1488" y="1944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Adductor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6" name="Rectangle 352"/>
            <p:cNvSpPr>
              <a:spLocks noChangeArrowheads="1"/>
            </p:cNvSpPr>
            <p:nvPr/>
          </p:nvSpPr>
          <p:spPr bwMode="auto">
            <a:xfrm>
              <a:off x="720" y="1944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Ham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7" name="Rectangle 351"/>
            <p:cNvSpPr>
              <a:spLocks noChangeArrowheads="1"/>
            </p:cNvSpPr>
            <p:nvPr/>
          </p:nvSpPr>
          <p:spPr bwMode="auto">
            <a:xfrm>
              <a:off x="4416" y="180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80.76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8" name="Rectangle 350"/>
            <p:cNvSpPr>
              <a:spLocks noChangeArrowheads="1"/>
            </p:cNvSpPr>
            <p:nvPr/>
          </p:nvSpPr>
          <p:spPr bwMode="auto">
            <a:xfrm>
              <a:off x="3840" y="1801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85.63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59" name="Rectangle 349"/>
            <p:cNvSpPr>
              <a:spLocks noChangeArrowheads="1"/>
            </p:cNvSpPr>
            <p:nvPr/>
          </p:nvSpPr>
          <p:spPr bwMode="auto">
            <a:xfrm>
              <a:off x="3216" y="180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78.84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0" name="Rectangle 348"/>
            <p:cNvSpPr>
              <a:spLocks noChangeArrowheads="1"/>
            </p:cNvSpPr>
            <p:nvPr/>
          </p:nvSpPr>
          <p:spPr bwMode="auto">
            <a:xfrm>
              <a:off x="2592" y="1801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84.23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efghi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1" name="Rectangle 347"/>
            <p:cNvSpPr>
              <a:spLocks noChangeArrowheads="1"/>
            </p:cNvSpPr>
            <p:nvPr/>
          </p:nvSpPr>
          <p:spPr bwMode="auto">
            <a:xfrm>
              <a:off x="1488" y="1801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Triceps brachii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2" name="Rectangle 346"/>
            <p:cNvSpPr>
              <a:spLocks noChangeArrowheads="1"/>
            </p:cNvSpPr>
            <p:nvPr/>
          </p:nvSpPr>
          <p:spPr bwMode="auto">
            <a:xfrm>
              <a:off x="720" y="1801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63" name="Rectangle 345"/>
            <p:cNvSpPr>
              <a:spLocks noChangeArrowheads="1"/>
            </p:cNvSpPr>
            <p:nvPr/>
          </p:nvSpPr>
          <p:spPr bwMode="auto">
            <a:xfrm>
              <a:off x="4416" y="165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83.46</a:t>
              </a:r>
              <a:r>
                <a:rPr lang="en-US" altLang="ko-KR" sz="900" b="1" baseline="3000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 b="1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64" name="Rectangle 344"/>
            <p:cNvSpPr>
              <a:spLocks noChangeArrowheads="1"/>
            </p:cNvSpPr>
            <p:nvPr/>
          </p:nvSpPr>
          <p:spPr bwMode="auto">
            <a:xfrm>
              <a:off x="3840" y="1658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89.36</a:t>
              </a:r>
              <a:r>
                <a:rPr lang="en-US" altLang="ko-KR" sz="900" b="1" baseline="3000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65" name="Rectangle 343"/>
            <p:cNvSpPr>
              <a:spLocks noChangeArrowheads="1"/>
            </p:cNvSpPr>
            <p:nvPr/>
          </p:nvSpPr>
          <p:spPr bwMode="auto">
            <a:xfrm>
              <a:off x="3216" y="165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80.60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6" name="Rectangle 342"/>
            <p:cNvSpPr>
              <a:spLocks noChangeArrowheads="1"/>
            </p:cNvSpPr>
            <p:nvPr/>
          </p:nvSpPr>
          <p:spPr bwMode="auto">
            <a:xfrm>
              <a:off x="2592" y="1658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89.82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7" name="Rectangle 341"/>
            <p:cNvSpPr>
              <a:spLocks noChangeArrowheads="1"/>
            </p:cNvSpPr>
            <p:nvPr/>
          </p:nvSpPr>
          <p:spPr bwMode="auto">
            <a:xfrm>
              <a:off x="1488" y="1658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Supraspinatus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68" name="Rectangle 340"/>
            <p:cNvSpPr>
              <a:spLocks noChangeArrowheads="1"/>
            </p:cNvSpPr>
            <p:nvPr/>
          </p:nvSpPr>
          <p:spPr bwMode="auto">
            <a:xfrm>
              <a:off x="720" y="1658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69" name="Rectangle 339"/>
            <p:cNvSpPr>
              <a:spLocks noChangeArrowheads="1"/>
            </p:cNvSpPr>
            <p:nvPr/>
          </p:nvSpPr>
          <p:spPr bwMode="auto">
            <a:xfrm>
              <a:off x="4416" y="151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82.19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0" name="Rectangle 338"/>
            <p:cNvSpPr>
              <a:spLocks noChangeArrowheads="1"/>
            </p:cNvSpPr>
            <p:nvPr/>
          </p:nvSpPr>
          <p:spPr bwMode="auto">
            <a:xfrm>
              <a:off x="3840" y="1515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85.89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1" name="Rectangle 337"/>
            <p:cNvSpPr>
              <a:spLocks noChangeArrowheads="1"/>
            </p:cNvSpPr>
            <p:nvPr/>
          </p:nvSpPr>
          <p:spPr bwMode="auto">
            <a:xfrm>
              <a:off x="3216" y="151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77.58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2" name="Rectangle 336"/>
            <p:cNvSpPr>
              <a:spLocks noChangeArrowheads="1"/>
            </p:cNvSpPr>
            <p:nvPr/>
          </p:nvSpPr>
          <p:spPr bwMode="auto">
            <a:xfrm>
              <a:off x="2592" y="1515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91.81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73" name="Rectangle 335"/>
            <p:cNvSpPr>
              <a:spLocks noChangeArrowheads="1"/>
            </p:cNvSpPr>
            <p:nvPr/>
          </p:nvSpPr>
          <p:spPr bwMode="auto">
            <a:xfrm>
              <a:off x="1488" y="1515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Subscpularis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4" name="Rectangle 334"/>
            <p:cNvSpPr>
              <a:spLocks noChangeArrowheads="1"/>
            </p:cNvSpPr>
            <p:nvPr/>
          </p:nvSpPr>
          <p:spPr bwMode="auto">
            <a:xfrm>
              <a:off x="720" y="1515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75" name="Rectangle 333"/>
            <p:cNvSpPr>
              <a:spLocks noChangeArrowheads="1"/>
            </p:cNvSpPr>
            <p:nvPr/>
          </p:nvSpPr>
          <p:spPr bwMode="auto">
            <a:xfrm>
              <a:off x="4416" y="137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81.46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6" name="Rectangle 332"/>
            <p:cNvSpPr>
              <a:spLocks noChangeArrowheads="1"/>
            </p:cNvSpPr>
            <p:nvPr/>
          </p:nvSpPr>
          <p:spPr bwMode="auto">
            <a:xfrm>
              <a:off x="3840" y="1372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85.51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7" name="Rectangle 331"/>
            <p:cNvSpPr>
              <a:spLocks noChangeArrowheads="1"/>
            </p:cNvSpPr>
            <p:nvPr/>
          </p:nvSpPr>
          <p:spPr bwMode="auto">
            <a:xfrm>
              <a:off x="3216" y="137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80.16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8" name="Rectangle 330"/>
            <p:cNvSpPr>
              <a:spLocks noChangeArrowheads="1"/>
            </p:cNvSpPr>
            <p:nvPr/>
          </p:nvSpPr>
          <p:spPr bwMode="auto">
            <a:xfrm>
              <a:off x="2592" y="1372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86.06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cdefg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79" name="Rectangle 329"/>
            <p:cNvSpPr>
              <a:spLocks noChangeArrowheads="1"/>
            </p:cNvSpPr>
            <p:nvPr/>
          </p:nvSpPr>
          <p:spPr bwMode="auto">
            <a:xfrm>
              <a:off x="1488" y="1372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Latissimus dorsi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0" name="Rectangle 328"/>
            <p:cNvSpPr>
              <a:spLocks noChangeArrowheads="1"/>
            </p:cNvSpPr>
            <p:nvPr/>
          </p:nvSpPr>
          <p:spPr bwMode="auto">
            <a:xfrm>
              <a:off x="720" y="1372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81" name="Rectangle 327"/>
            <p:cNvSpPr>
              <a:spLocks noChangeArrowheads="1"/>
            </p:cNvSpPr>
            <p:nvPr/>
          </p:nvSpPr>
          <p:spPr bwMode="auto">
            <a:xfrm>
              <a:off x="4416" y="122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80.95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2" name="Rectangle 326"/>
            <p:cNvSpPr>
              <a:spLocks noChangeArrowheads="1"/>
            </p:cNvSpPr>
            <p:nvPr/>
          </p:nvSpPr>
          <p:spPr bwMode="auto">
            <a:xfrm>
              <a:off x="3840" y="1229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86.21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3" name="Rectangle 325"/>
            <p:cNvSpPr>
              <a:spLocks noChangeArrowheads="1"/>
            </p:cNvSpPr>
            <p:nvPr/>
          </p:nvSpPr>
          <p:spPr bwMode="auto">
            <a:xfrm>
              <a:off x="3216" y="122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77.42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4" name="Rectangle 324"/>
            <p:cNvSpPr>
              <a:spLocks noChangeArrowheads="1"/>
            </p:cNvSpPr>
            <p:nvPr/>
          </p:nvSpPr>
          <p:spPr bwMode="auto">
            <a:xfrm>
              <a:off x="2592" y="1229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82.57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ghijk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5" name="Rectangle 323"/>
            <p:cNvSpPr>
              <a:spLocks noChangeArrowheads="1"/>
            </p:cNvSpPr>
            <p:nvPr/>
          </p:nvSpPr>
          <p:spPr bwMode="auto">
            <a:xfrm>
              <a:off x="1488" y="1229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Brachiocephalicus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6" name="Rectangle 322"/>
            <p:cNvSpPr>
              <a:spLocks noChangeArrowheads="1"/>
            </p:cNvSpPr>
            <p:nvPr/>
          </p:nvSpPr>
          <p:spPr bwMode="auto">
            <a:xfrm>
              <a:off x="720" y="1229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87" name="Rectangle 321"/>
            <p:cNvSpPr>
              <a:spLocks noChangeArrowheads="1"/>
            </p:cNvSpPr>
            <p:nvPr/>
          </p:nvSpPr>
          <p:spPr bwMode="auto">
            <a:xfrm>
              <a:off x="4416" y="108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83.17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88" name="Rectangle 320"/>
            <p:cNvSpPr>
              <a:spLocks noChangeArrowheads="1"/>
            </p:cNvSpPr>
            <p:nvPr/>
          </p:nvSpPr>
          <p:spPr bwMode="auto">
            <a:xfrm>
              <a:off x="3840" y="1086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85.93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89" name="Rectangle 319"/>
            <p:cNvSpPr>
              <a:spLocks noChangeArrowheads="1"/>
            </p:cNvSpPr>
            <p:nvPr/>
          </p:nvSpPr>
          <p:spPr bwMode="auto">
            <a:xfrm>
              <a:off x="3216" y="108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84.91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90" name="Rectangle 318"/>
            <p:cNvSpPr>
              <a:spLocks noChangeArrowheads="1"/>
            </p:cNvSpPr>
            <p:nvPr/>
          </p:nvSpPr>
          <p:spPr bwMode="auto">
            <a:xfrm>
              <a:off x="2592" y="1086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83.39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fghijk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1" name="Rectangle 317"/>
            <p:cNvSpPr>
              <a:spLocks noChangeArrowheads="1"/>
            </p:cNvSpPr>
            <p:nvPr/>
          </p:nvSpPr>
          <p:spPr bwMode="auto">
            <a:xfrm>
              <a:off x="1488" y="1086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profundi(fan)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2" name="Rectangle 316"/>
            <p:cNvSpPr>
              <a:spLocks noChangeArrowheads="1"/>
            </p:cNvSpPr>
            <p:nvPr/>
          </p:nvSpPr>
          <p:spPr bwMode="auto">
            <a:xfrm>
              <a:off x="720" y="1086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93" name="Rectangle 315"/>
            <p:cNvSpPr>
              <a:spLocks noChangeArrowheads="1"/>
            </p:cNvSpPr>
            <p:nvPr/>
          </p:nvSpPr>
          <p:spPr bwMode="auto">
            <a:xfrm>
              <a:off x="4416" y="94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79.18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4" name="Rectangle 314"/>
            <p:cNvSpPr>
              <a:spLocks noChangeArrowheads="1"/>
            </p:cNvSpPr>
            <p:nvPr/>
          </p:nvSpPr>
          <p:spPr bwMode="auto">
            <a:xfrm>
              <a:off x="3840" y="943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84.37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5" name="Rectangle 313"/>
            <p:cNvSpPr>
              <a:spLocks noChangeArrowheads="1"/>
            </p:cNvSpPr>
            <p:nvPr/>
          </p:nvSpPr>
          <p:spPr bwMode="auto">
            <a:xfrm>
              <a:off x="3216" y="94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80.46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abcd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6" name="Rectangle 312"/>
            <p:cNvSpPr>
              <a:spLocks noChangeArrowheads="1"/>
            </p:cNvSpPr>
            <p:nvPr/>
          </p:nvSpPr>
          <p:spPr bwMode="auto">
            <a:xfrm>
              <a:off x="2592" y="943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79.68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kl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7" name="Rectangle 311"/>
            <p:cNvSpPr>
              <a:spLocks noChangeArrowheads="1"/>
            </p:cNvSpPr>
            <p:nvPr/>
          </p:nvSpPr>
          <p:spPr bwMode="auto">
            <a:xfrm>
              <a:off x="1488" y="943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profundi(tube)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298" name="Rectangle 310"/>
            <p:cNvSpPr>
              <a:spLocks noChangeArrowheads="1"/>
            </p:cNvSpPr>
            <p:nvPr/>
          </p:nvSpPr>
          <p:spPr bwMode="auto">
            <a:xfrm>
              <a:off x="720" y="943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299" name="Rectangle 309"/>
            <p:cNvSpPr>
              <a:spLocks noChangeArrowheads="1"/>
            </p:cNvSpPr>
            <p:nvPr/>
          </p:nvSpPr>
          <p:spPr bwMode="auto">
            <a:xfrm>
              <a:off x="4416" y="80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84.36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300" name="Rectangle 308"/>
            <p:cNvSpPr>
              <a:spLocks noChangeArrowheads="1"/>
            </p:cNvSpPr>
            <p:nvPr/>
          </p:nvSpPr>
          <p:spPr bwMode="auto">
            <a:xfrm>
              <a:off x="3840" y="800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88.88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301" name="Rectangle 307"/>
            <p:cNvSpPr>
              <a:spLocks noChangeArrowheads="1"/>
            </p:cNvSpPr>
            <p:nvPr/>
          </p:nvSpPr>
          <p:spPr bwMode="auto">
            <a:xfrm>
              <a:off x="3216" y="80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79.54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bcd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2" name="Rectangle 306"/>
            <p:cNvSpPr>
              <a:spLocks noChangeArrowheads="1"/>
            </p:cNvSpPr>
            <p:nvPr/>
          </p:nvSpPr>
          <p:spPr bwMode="auto">
            <a:xfrm>
              <a:off x="2592" y="800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92.81</a:t>
              </a:r>
              <a:r>
                <a:rPr lang="en-US" altLang="ko-KR" sz="900" b="1" baseline="30000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9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303" name="Rectangle 305"/>
            <p:cNvSpPr>
              <a:spLocks noChangeArrowheads="1"/>
            </p:cNvSpPr>
            <p:nvPr/>
          </p:nvSpPr>
          <p:spPr bwMode="auto">
            <a:xfrm>
              <a:off x="1488" y="800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Infraspanatus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4" name="Rectangle 304"/>
            <p:cNvSpPr>
              <a:spLocks noChangeArrowheads="1"/>
            </p:cNvSpPr>
            <p:nvPr/>
          </p:nvSpPr>
          <p:spPr bwMode="auto">
            <a:xfrm>
              <a:off x="720" y="800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Shoulder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5" name="Rectangle 303"/>
            <p:cNvSpPr>
              <a:spLocks noChangeArrowheads="1"/>
            </p:cNvSpPr>
            <p:nvPr/>
          </p:nvSpPr>
          <p:spPr bwMode="auto">
            <a:xfrm>
              <a:off x="4416" y="65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Palatability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6" name="Rectangle 302"/>
            <p:cNvSpPr>
              <a:spLocks noChangeArrowheads="1"/>
            </p:cNvSpPr>
            <p:nvPr/>
          </p:nvSpPr>
          <p:spPr bwMode="auto">
            <a:xfrm>
              <a:off x="3840" y="657"/>
              <a:ext cx="57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Juiciness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7" name="Rectangle 301"/>
            <p:cNvSpPr>
              <a:spLocks noChangeArrowheads="1"/>
            </p:cNvSpPr>
            <p:nvPr/>
          </p:nvSpPr>
          <p:spPr bwMode="auto">
            <a:xfrm>
              <a:off x="3216" y="65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Flavor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8" name="Rectangle 300"/>
            <p:cNvSpPr>
              <a:spLocks noChangeArrowheads="1"/>
            </p:cNvSpPr>
            <p:nvPr/>
          </p:nvSpPr>
          <p:spPr bwMode="auto">
            <a:xfrm>
              <a:off x="2592" y="657"/>
              <a:ext cx="62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Tenderness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09" name="Rectangle 299"/>
            <p:cNvSpPr>
              <a:spLocks noChangeArrowheads="1"/>
            </p:cNvSpPr>
            <p:nvPr/>
          </p:nvSpPr>
          <p:spPr bwMode="auto">
            <a:xfrm>
              <a:off x="1488" y="657"/>
              <a:ext cx="110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Muscles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0" name="Rectangle 298"/>
            <p:cNvSpPr>
              <a:spLocks noChangeArrowheads="1"/>
            </p:cNvSpPr>
            <p:nvPr/>
          </p:nvSpPr>
          <p:spPr bwMode="auto">
            <a:xfrm>
              <a:off x="720" y="657"/>
              <a:ext cx="76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Whole sale cuts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311" name="Line 436"/>
            <p:cNvSpPr>
              <a:spLocks noChangeShapeType="1"/>
            </p:cNvSpPr>
            <p:nvPr/>
          </p:nvSpPr>
          <p:spPr bwMode="auto">
            <a:xfrm>
              <a:off x="720" y="657"/>
              <a:ext cx="4320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312" name="Line 437"/>
            <p:cNvSpPr>
              <a:spLocks noChangeShapeType="1"/>
            </p:cNvSpPr>
            <p:nvPr/>
          </p:nvSpPr>
          <p:spPr bwMode="auto">
            <a:xfrm>
              <a:off x="720" y="3946"/>
              <a:ext cx="4320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313" name="Line 442"/>
            <p:cNvSpPr>
              <a:spLocks noChangeShapeType="1"/>
            </p:cNvSpPr>
            <p:nvPr/>
          </p:nvSpPr>
          <p:spPr bwMode="auto">
            <a:xfrm>
              <a:off x="720" y="800"/>
              <a:ext cx="4320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</p:grpSp>
      <p:sp>
        <p:nvSpPr>
          <p:cNvPr id="152" name="슬라이드 번호 개체 틀 15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2" name="Text Box 160"/>
          <p:cNvSpPr txBox="1">
            <a:spLocks noChangeArrowheads="1"/>
          </p:cNvSpPr>
          <p:nvPr/>
        </p:nvSpPr>
        <p:spPr bwMode="auto">
          <a:xfrm>
            <a:off x="1162458" y="1013207"/>
            <a:ext cx="636187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l">
              <a:lnSpc>
                <a:spcPct val="140000"/>
              </a:lnSpc>
            </a:pPr>
            <a:r>
              <a:rPr lang="en-US" altLang="ko-KR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1. </a:t>
            </a:r>
            <a:r>
              <a:rPr lang="ko-KR" altLang="en-US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돼지고기 저지방 부위를 구성하고 있는 </a:t>
            </a:r>
            <a:r>
              <a:rPr lang="en-US" altLang="ko-KR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21</a:t>
            </a:r>
            <a:r>
              <a:rPr lang="ko-KR" altLang="en-US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개 주요 근육들은 생산량</a:t>
            </a:r>
            <a:r>
              <a:rPr lang="en-US" altLang="ko-KR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</a:t>
            </a:r>
          </a:p>
          <a:p>
            <a:pPr marL="457200" indent="-457200" algn="l">
              <a:lnSpc>
                <a:spcPct val="140000"/>
              </a:lnSpc>
            </a:pPr>
            <a:r>
              <a:rPr lang="en-US" altLang="ko-KR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 </a:t>
            </a:r>
            <a:r>
              <a:rPr lang="ko-KR" altLang="en-US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영양성분</a:t>
            </a:r>
            <a:r>
              <a:rPr lang="en-US" altLang="ko-KR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 </a:t>
            </a:r>
            <a:r>
              <a:rPr lang="ko-KR" altLang="en-US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육질특성에서 큰 차이를 나타내었으며</a:t>
            </a:r>
            <a:r>
              <a:rPr lang="en-US" altLang="ko-KR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 </a:t>
            </a:r>
            <a:endParaRPr lang="ko-KR" alt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 algn="l">
              <a:lnSpc>
                <a:spcPct val="140000"/>
              </a:lnSpc>
            </a:pPr>
            <a:endParaRPr lang="ko-KR" altLang="en-US" sz="8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lnSpc>
                <a:spcPct val="160000"/>
              </a:lnSpc>
            </a:pPr>
            <a:r>
              <a:rPr lang="en-US" altLang="ko-KR" sz="1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구이용 가능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근육을 선정하기 위해 </a:t>
            </a:r>
            <a:r>
              <a:rPr lang="ko-KR" altLang="en-US" sz="1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근내지방함량이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높고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 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관능검사</a:t>
            </a:r>
          </a:p>
          <a:p>
            <a:pPr marL="457200" indent="-457200">
              <a:lnSpc>
                <a:spcPct val="160000"/>
              </a:lnSpc>
            </a:pP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 성적이 우수한 근육을 선발한 결과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Semitendinosus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Supraspinatus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</a:t>
            </a:r>
          </a:p>
          <a:p>
            <a:pPr marL="457200" indent="-457200">
              <a:lnSpc>
                <a:spcPct val="160000"/>
              </a:lnSpc>
            </a:pP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Infraspanatus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Pectoralis</a:t>
            </a:r>
            <a:r>
              <a:rPr lang="en-US" altLang="ko-KR" sz="1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profundi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(fan),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Latissimus</a:t>
            </a:r>
            <a:r>
              <a:rPr lang="en-US" altLang="ko-KR" sz="1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dorsi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</a:t>
            </a:r>
          </a:p>
          <a:p>
            <a:pPr marL="457200" indent="-457200">
              <a:lnSpc>
                <a:spcPct val="160000"/>
              </a:lnSpc>
            </a:pP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 </a:t>
            </a:r>
            <a:r>
              <a:rPr lang="en-US" altLang="ko-KR" sz="1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Tensor fasciae </a:t>
            </a:r>
            <a:r>
              <a:rPr lang="en-US" altLang="ko-KR" sz="14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latae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총 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6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개 근육이 선발되었음 </a:t>
            </a:r>
            <a:endParaRPr lang="ko-KR" alt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154" name="Group 18"/>
          <p:cNvGrpSpPr>
            <a:grpSpLocks/>
          </p:cNvGrpSpPr>
          <p:nvPr/>
        </p:nvGrpSpPr>
        <p:grpSpPr bwMode="auto">
          <a:xfrm>
            <a:off x="1901825" y="3408957"/>
            <a:ext cx="5286375" cy="2900363"/>
            <a:chOff x="177" y="2352"/>
            <a:chExt cx="3330" cy="1827"/>
          </a:xfrm>
        </p:grpSpPr>
        <p:pic>
          <p:nvPicPr>
            <p:cNvPr id="155" name="Picture 19" descr="EMB000007e4000f"/>
            <p:cNvPicPr preferRelativeResize="0">
              <a:picLocks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352" y="2360"/>
              <a:ext cx="1043" cy="680"/>
            </a:xfrm>
            <a:prstGeom prst="rect">
              <a:avLst/>
            </a:prstGeom>
            <a:noFill/>
          </p:spPr>
        </p:pic>
        <p:pic>
          <p:nvPicPr>
            <p:cNvPr id="156" name="Picture 20" descr="EMB000007e4001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266" y="3236"/>
              <a:ext cx="1047" cy="680"/>
            </a:xfrm>
            <a:prstGeom prst="rect">
              <a:avLst/>
            </a:prstGeom>
            <a:noFill/>
          </p:spPr>
        </p:pic>
        <p:pic>
          <p:nvPicPr>
            <p:cNvPr id="157" name="Picture 21" descr="EMB000007e40013"/>
            <p:cNvPicPr preferRelativeResize="0">
              <a:picLocks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192" y="3236"/>
              <a:ext cx="1043" cy="680"/>
            </a:xfrm>
            <a:prstGeom prst="rect">
              <a:avLst/>
            </a:prstGeom>
            <a:noFill/>
          </p:spPr>
        </p:pic>
        <p:pic>
          <p:nvPicPr>
            <p:cNvPr id="158" name="Picture 22" descr="EMB000007e40015"/>
            <p:cNvPicPr preferRelativeResize="0">
              <a:picLocks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1270" y="2360"/>
              <a:ext cx="1043" cy="680"/>
            </a:xfrm>
            <a:prstGeom prst="rect">
              <a:avLst/>
            </a:prstGeom>
            <a:noFill/>
          </p:spPr>
        </p:pic>
        <p:sp>
          <p:nvSpPr>
            <p:cNvPr id="159" name="Text Box 23"/>
            <p:cNvSpPr txBox="1">
              <a:spLocks noChangeArrowheads="1"/>
            </p:cNvSpPr>
            <p:nvPr/>
          </p:nvSpPr>
          <p:spPr bwMode="auto">
            <a:xfrm>
              <a:off x="2448" y="3024"/>
              <a:ext cx="908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200" i="1">
                  <a:latin typeface="Arial" pitchFamily="34" charset="0"/>
                  <a:ea typeface="굴림" pitchFamily="50" charset="-127"/>
                </a:rPr>
                <a:t>Infraspanatus </a:t>
              </a:r>
              <a:r>
                <a:rPr lang="en-US" altLang="ko-KR" sz="1200">
                  <a:latin typeface="Arial" pitchFamily="34" charset="0"/>
                  <a:ea typeface="굴림" pitchFamily="50" charset="-127"/>
                </a:rPr>
                <a:t>(IF) </a:t>
              </a:r>
              <a:endParaRPr lang="ko-KR" altLang="en-US" sz="12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60" name="Text Box 24"/>
            <p:cNvSpPr txBox="1">
              <a:spLocks noChangeArrowheads="1"/>
            </p:cNvSpPr>
            <p:nvPr/>
          </p:nvSpPr>
          <p:spPr bwMode="auto">
            <a:xfrm>
              <a:off x="1332" y="3888"/>
              <a:ext cx="916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200" i="1">
                  <a:latin typeface="Arial" pitchFamily="34" charset="0"/>
                  <a:ea typeface="굴림" pitchFamily="50" charset="-127"/>
                </a:rPr>
                <a:t>Pectoralis profundi</a:t>
              </a:r>
            </a:p>
            <a:p>
              <a:r>
                <a:rPr lang="en-US" altLang="ko-KR" sz="1200" i="1">
                  <a:latin typeface="Arial" pitchFamily="34" charset="0"/>
                  <a:ea typeface="굴림" pitchFamily="50" charset="-127"/>
                </a:rPr>
                <a:t>-fan</a:t>
              </a:r>
              <a:r>
                <a:rPr lang="en-US" altLang="ko-KR" sz="1200">
                  <a:latin typeface="Arial" pitchFamily="34" charset="0"/>
                  <a:ea typeface="굴림" pitchFamily="50" charset="-127"/>
                </a:rPr>
                <a:t> (PP-fan) </a:t>
              </a:r>
              <a:endParaRPr lang="ko-KR" altLang="en-US" sz="12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61" name="Text Box 25"/>
            <p:cNvSpPr txBox="1">
              <a:spLocks noChangeArrowheads="1"/>
            </p:cNvSpPr>
            <p:nvPr/>
          </p:nvSpPr>
          <p:spPr bwMode="auto">
            <a:xfrm>
              <a:off x="177" y="3888"/>
              <a:ext cx="1104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200" i="1">
                  <a:latin typeface="Arial" pitchFamily="34" charset="0"/>
                  <a:ea typeface="굴림" pitchFamily="50" charset="-127"/>
                </a:rPr>
                <a:t>Latissimus dorsi </a:t>
              </a:r>
              <a:r>
                <a:rPr lang="en-US" altLang="ko-KR" sz="1200">
                  <a:latin typeface="Arial" pitchFamily="34" charset="0"/>
                  <a:ea typeface="굴림" pitchFamily="50" charset="-127"/>
                </a:rPr>
                <a:t>(LTD) </a:t>
              </a:r>
              <a:endParaRPr lang="ko-KR" altLang="en-US" sz="12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62" name="Text Box 26"/>
            <p:cNvSpPr txBox="1">
              <a:spLocks noChangeArrowheads="1"/>
            </p:cNvSpPr>
            <p:nvPr/>
          </p:nvSpPr>
          <p:spPr bwMode="auto">
            <a:xfrm>
              <a:off x="1324" y="3024"/>
              <a:ext cx="982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200" i="1">
                  <a:latin typeface="Arial" pitchFamily="34" charset="0"/>
                  <a:ea typeface="굴림" pitchFamily="50" charset="-127"/>
                </a:rPr>
                <a:t>Supraspinatus </a:t>
              </a:r>
              <a:r>
                <a:rPr lang="en-US" altLang="ko-KR" sz="1200">
                  <a:latin typeface="Arial" pitchFamily="34" charset="0"/>
                  <a:ea typeface="굴림" pitchFamily="50" charset="-127"/>
                </a:rPr>
                <a:t>(SS) </a:t>
              </a:r>
              <a:endParaRPr lang="ko-KR" altLang="en-US" sz="12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163" name="Text Box 27"/>
            <p:cNvSpPr txBox="1">
              <a:spLocks noChangeArrowheads="1"/>
            </p:cNvSpPr>
            <p:nvPr/>
          </p:nvSpPr>
          <p:spPr bwMode="auto">
            <a:xfrm>
              <a:off x="205" y="3024"/>
              <a:ext cx="1046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200" i="1">
                  <a:latin typeface="Arial" pitchFamily="34" charset="0"/>
                  <a:ea typeface="굴림" pitchFamily="50" charset="-127"/>
                </a:rPr>
                <a:t>Semitendinosus </a:t>
              </a:r>
              <a:r>
                <a:rPr lang="en-US" altLang="ko-KR" sz="1200">
                  <a:latin typeface="Arial" pitchFamily="34" charset="0"/>
                  <a:ea typeface="굴림" pitchFamily="50" charset="-127"/>
                </a:rPr>
                <a:t>(ST) </a:t>
              </a:r>
              <a:endParaRPr lang="ko-KR" altLang="en-US" sz="1200">
                <a:latin typeface="Arial" pitchFamily="34" charset="0"/>
                <a:ea typeface="굴림" pitchFamily="50" charset="-127"/>
              </a:endParaRPr>
            </a:p>
          </p:txBody>
        </p:sp>
        <p:pic>
          <p:nvPicPr>
            <p:cNvPr id="164" name="Picture 28" descr="EMB000007e40009"/>
            <p:cNvPicPr>
              <a:picLocks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192" y="2352"/>
              <a:ext cx="1043" cy="680"/>
            </a:xfrm>
            <a:prstGeom prst="rect">
              <a:avLst/>
            </a:prstGeom>
            <a:noFill/>
          </p:spPr>
        </p:pic>
        <p:sp>
          <p:nvSpPr>
            <p:cNvPr id="165" name="Text Box 29"/>
            <p:cNvSpPr txBox="1">
              <a:spLocks noChangeArrowheads="1"/>
            </p:cNvSpPr>
            <p:nvPr/>
          </p:nvSpPr>
          <p:spPr bwMode="auto">
            <a:xfrm>
              <a:off x="2291" y="3888"/>
              <a:ext cx="1216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200" i="1">
                  <a:latin typeface="Arial" pitchFamily="34" charset="0"/>
                  <a:ea typeface="굴림" pitchFamily="50" charset="-127"/>
                </a:rPr>
                <a:t>Tensor fasciae latae </a:t>
              </a:r>
              <a:r>
                <a:rPr lang="en-US" altLang="ko-KR" sz="1200">
                  <a:latin typeface="Arial" pitchFamily="34" charset="0"/>
                  <a:ea typeface="굴림" pitchFamily="50" charset="-127"/>
                </a:rPr>
                <a:t>(TF) </a:t>
              </a:r>
              <a:endParaRPr lang="ko-KR" altLang="en-US" sz="1200">
                <a:latin typeface="Arial" pitchFamily="34" charset="0"/>
                <a:ea typeface="굴림" pitchFamily="50" charset="-127"/>
              </a:endParaRPr>
            </a:p>
          </p:txBody>
        </p:sp>
        <p:pic>
          <p:nvPicPr>
            <p:cNvPr id="166" name="Picture 30" descr="EMB000007e4000b"/>
            <p:cNvPicPr preferRelativeResize="0">
              <a:picLocks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2353" y="3236"/>
              <a:ext cx="1043" cy="680"/>
            </a:xfrm>
            <a:prstGeom prst="rect">
              <a:avLst/>
            </a:prstGeom>
            <a:noFill/>
          </p:spPr>
        </p:pic>
      </p:grpSp>
      <p:sp>
        <p:nvSpPr>
          <p:cNvPr id="167" name="타원 166"/>
          <p:cNvSpPr/>
          <p:nvPr/>
        </p:nvSpPr>
        <p:spPr>
          <a:xfrm>
            <a:off x="5364088" y="4509120"/>
            <a:ext cx="1728192" cy="1817027"/>
          </a:xfrm>
          <a:prstGeom prst="ellipse">
            <a:avLst/>
          </a:prstGeom>
          <a:noFill/>
          <a:ln w="57150" cmpd="dbl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2" name="Text Box 160"/>
          <p:cNvSpPr txBox="1">
            <a:spLocks noChangeArrowheads="1"/>
          </p:cNvSpPr>
          <p:nvPr/>
        </p:nvSpPr>
        <p:spPr bwMode="auto">
          <a:xfrm>
            <a:off x="1162458" y="1157223"/>
            <a:ext cx="5839227" cy="129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l">
              <a:lnSpc>
                <a:spcPct val="140000"/>
              </a:lnSpc>
            </a:pP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3. </a:t>
            </a: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부가가치 향상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(‘11. 12</a:t>
            </a: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월 도매가격 기준 </a:t>
            </a:r>
            <a:r>
              <a:rPr lang="ko-KR" altLang="en-US" sz="14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예측치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)</a:t>
            </a:r>
          </a:p>
          <a:p>
            <a:pPr marL="457200" indent="-457200" algn="l">
              <a:lnSpc>
                <a:spcPct val="140000"/>
              </a:lnSpc>
            </a:pP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: </a:t>
            </a: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뒷다리 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5,000</a:t>
            </a: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원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/kg 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신명조"/>
                <a:ea typeface="HY신명조"/>
              </a:rPr>
              <a:t>→ </a:t>
            </a: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특수부위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17,000</a:t>
            </a: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원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/kg(3.4</a:t>
            </a:r>
            <a:r>
              <a:rPr lang="ko-KR" altLang="en-US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배 가격 상승</a:t>
            </a:r>
            <a:r>
              <a:rPr lang="en-US" altLang="ko-KR" sz="1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)</a:t>
            </a:r>
            <a:endParaRPr lang="ko-KR" altLang="en-US" sz="1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 algn="l">
              <a:lnSpc>
                <a:spcPct val="140000"/>
              </a:lnSpc>
            </a:pPr>
            <a:endParaRPr lang="ko-KR" altLang="en-US" sz="1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lnSpc>
                <a:spcPct val="160000"/>
              </a:lnSpc>
            </a:pP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4. 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특수부위화 </a:t>
            </a:r>
            <a:r>
              <a:rPr lang="en-US" altLang="ko-KR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: 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대중적 </a:t>
            </a:r>
            <a:r>
              <a:rPr lang="ko-KR" altLang="en-US" sz="1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부위명</a:t>
            </a:r>
            <a:r>
              <a:rPr lang="ko-KR" altLang="en-US" sz="1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부여 필요</a:t>
            </a:r>
            <a:endParaRPr lang="ko-KR" altLang="en-US" sz="1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55" name="Picture 19" descr="EMB000007e4000f"/>
          <p:cNvPicPr preferRelativeResize="0"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54638" y="2609824"/>
            <a:ext cx="1655763" cy="1079500"/>
          </a:xfrm>
          <a:prstGeom prst="rect">
            <a:avLst/>
          </a:prstGeom>
          <a:noFill/>
        </p:spPr>
      </p:pic>
      <p:pic>
        <p:nvPicPr>
          <p:cNvPr id="156" name="Picture 20" descr="EMB000007e4001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630613" y="4514120"/>
            <a:ext cx="1662113" cy="1079500"/>
          </a:xfrm>
          <a:prstGeom prst="rect">
            <a:avLst/>
          </a:prstGeom>
          <a:noFill/>
        </p:spPr>
      </p:pic>
      <p:pic>
        <p:nvPicPr>
          <p:cNvPr id="157" name="Picture 21" descr="EMB000007e40013"/>
          <p:cNvPicPr preferRelativeResize="0">
            <a:picLocks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25638" y="4514120"/>
            <a:ext cx="1655763" cy="1079500"/>
          </a:xfrm>
          <a:prstGeom prst="rect">
            <a:avLst/>
          </a:prstGeom>
          <a:noFill/>
        </p:spPr>
      </p:pic>
      <p:pic>
        <p:nvPicPr>
          <p:cNvPr id="158" name="Picture 22" descr="EMB000007e40015"/>
          <p:cNvPicPr preferRelativeResize="0">
            <a:picLocks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636963" y="2609824"/>
            <a:ext cx="1655763" cy="1079500"/>
          </a:xfrm>
          <a:prstGeom prst="rect">
            <a:avLst/>
          </a:prstGeom>
          <a:noFill/>
        </p:spPr>
      </p:pic>
      <p:sp>
        <p:nvSpPr>
          <p:cNvPr id="159" name="Text Box 23"/>
          <p:cNvSpPr txBox="1">
            <a:spLocks noChangeArrowheads="1"/>
          </p:cNvSpPr>
          <p:nvPr/>
        </p:nvSpPr>
        <p:spPr bwMode="auto">
          <a:xfrm>
            <a:off x="5507038" y="3663924"/>
            <a:ext cx="122661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i="1" dirty="0" err="1">
                <a:latin typeface="+mj-ea"/>
                <a:ea typeface="+mj-ea"/>
              </a:rPr>
              <a:t>Infraspanatus</a:t>
            </a:r>
            <a:r>
              <a:rPr lang="en-US" altLang="ko-KR" sz="1000" i="1" dirty="0">
                <a:latin typeface="+mj-ea"/>
                <a:ea typeface="+mj-ea"/>
              </a:rPr>
              <a:t> </a:t>
            </a:r>
            <a:r>
              <a:rPr lang="en-US" altLang="ko-KR" sz="1000" dirty="0">
                <a:latin typeface="+mj-ea"/>
                <a:ea typeface="+mj-ea"/>
              </a:rPr>
              <a:t>(IF) </a:t>
            </a:r>
            <a:endParaRPr lang="en-US" altLang="ko-KR" sz="1000" dirty="0" smtClean="0">
              <a:latin typeface="+mj-ea"/>
              <a:ea typeface="+mj-ea"/>
            </a:endParaRPr>
          </a:p>
          <a:p>
            <a:r>
              <a:rPr lang="ko-KR" altLang="en-US" sz="1000" dirty="0" err="1" smtClean="0">
                <a:latin typeface="+mj-ea"/>
                <a:ea typeface="+mj-ea"/>
              </a:rPr>
              <a:t>가시아래근</a:t>
            </a:r>
            <a:endParaRPr lang="ko-KR" altLang="en-US" sz="1000" dirty="0">
              <a:latin typeface="+mj-ea"/>
              <a:ea typeface="+mj-ea"/>
            </a:endParaRPr>
          </a:p>
        </p:txBody>
      </p:sp>
      <p:sp>
        <p:nvSpPr>
          <p:cNvPr id="160" name="Text Box 24"/>
          <p:cNvSpPr txBox="1">
            <a:spLocks noChangeArrowheads="1"/>
          </p:cNvSpPr>
          <p:nvPr/>
        </p:nvSpPr>
        <p:spPr bwMode="auto">
          <a:xfrm>
            <a:off x="3707904" y="5549170"/>
            <a:ext cx="170070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000" i="1" dirty="0" err="1">
                <a:latin typeface="+mj-ea"/>
                <a:ea typeface="+mj-ea"/>
              </a:rPr>
              <a:t>Pectoralis</a:t>
            </a:r>
            <a:r>
              <a:rPr lang="en-US" altLang="ko-KR" sz="1000" i="1" dirty="0">
                <a:latin typeface="+mj-ea"/>
                <a:ea typeface="+mj-ea"/>
              </a:rPr>
              <a:t> </a:t>
            </a:r>
            <a:r>
              <a:rPr lang="en-US" altLang="ko-KR" sz="1000" i="1" dirty="0" err="1" smtClean="0">
                <a:latin typeface="+mj-ea"/>
                <a:ea typeface="+mj-ea"/>
              </a:rPr>
              <a:t>profundi</a:t>
            </a:r>
            <a:r>
              <a:rPr lang="en-US" altLang="ko-KR" sz="1000" i="1" dirty="0" smtClean="0">
                <a:latin typeface="+mj-ea"/>
                <a:ea typeface="+mj-ea"/>
              </a:rPr>
              <a:t>-fan</a:t>
            </a:r>
            <a:r>
              <a:rPr lang="en-US" altLang="ko-KR" sz="1000" dirty="0" smtClean="0">
                <a:latin typeface="+mj-ea"/>
                <a:ea typeface="+mj-ea"/>
              </a:rPr>
              <a:t> </a:t>
            </a:r>
          </a:p>
          <a:p>
            <a:r>
              <a:rPr lang="ko-KR" altLang="en-US" sz="1000" dirty="0" err="1" smtClean="0">
                <a:latin typeface="+mj-ea"/>
                <a:ea typeface="+mj-ea"/>
              </a:rPr>
              <a:t>깊은흉근</a:t>
            </a:r>
            <a:r>
              <a:rPr lang="en-US" altLang="ko-KR" sz="1000" dirty="0" smtClean="0">
                <a:latin typeface="+mj-ea"/>
                <a:ea typeface="+mj-ea"/>
              </a:rPr>
              <a:t>(</a:t>
            </a:r>
            <a:r>
              <a:rPr lang="ko-KR" altLang="en-US" sz="1000" dirty="0" smtClean="0">
                <a:latin typeface="+mj-ea"/>
                <a:ea typeface="+mj-ea"/>
              </a:rPr>
              <a:t>팬</a:t>
            </a:r>
            <a:r>
              <a:rPr lang="en-US" altLang="ko-KR" sz="1000" dirty="0" smtClean="0">
                <a:latin typeface="+mj-ea"/>
                <a:ea typeface="+mj-ea"/>
              </a:rPr>
              <a:t>) </a:t>
            </a:r>
            <a:endParaRPr lang="ko-KR" altLang="en-US" sz="1000" dirty="0">
              <a:latin typeface="+mj-ea"/>
              <a:ea typeface="+mj-ea"/>
            </a:endParaRPr>
          </a:p>
        </p:txBody>
      </p:sp>
      <p:sp>
        <p:nvSpPr>
          <p:cNvPr id="161" name="Text Box 25"/>
          <p:cNvSpPr txBox="1">
            <a:spLocks noChangeArrowheads="1"/>
          </p:cNvSpPr>
          <p:nvPr/>
        </p:nvSpPr>
        <p:spPr bwMode="auto">
          <a:xfrm>
            <a:off x="2051720" y="5549170"/>
            <a:ext cx="1500732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i="1" dirty="0" err="1">
                <a:latin typeface="+mj-ea"/>
                <a:ea typeface="+mj-ea"/>
              </a:rPr>
              <a:t>Latissimus</a:t>
            </a:r>
            <a:r>
              <a:rPr lang="en-US" altLang="ko-KR" sz="1000" i="1" dirty="0">
                <a:latin typeface="+mj-ea"/>
                <a:ea typeface="+mj-ea"/>
              </a:rPr>
              <a:t> </a:t>
            </a:r>
            <a:r>
              <a:rPr lang="en-US" altLang="ko-KR" sz="1000" i="1" dirty="0" err="1">
                <a:latin typeface="+mj-ea"/>
                <a:ea typeface="+mj-ea"/>
              </a:rPr>
              <a:t>dorsi</a:t>
            </a:r>
            <a:r>
              <a:rPr lang="en-US" altLang="ko-KR" sz="1000" i="1" dirty="0">
                <a:latin typeface="+mj-ea"/>
                <a:ea typeface="+mj-ea"/>
              </a:rPr>
              <a:t> </a:t>
            </a:r>
            <a:r>
              <a:rPr lang="en-US" altLang="ko-KR" sz="1000" dirty="0">
                <a:latin typeface="+mj-ea"/>
                <a:ea typeface="+mj-ea"/>
              </a:rPr>
              <a:t>(LTD) </a:t>
            </a:r>
            <a:endParaRPr lang="en-US" altLang="ko-KR" sz="1000" dirty="0" smtClean="0">
              <a:latin typeface="+mj-ea"/>
              <a:ea typeface="+mj-ea"/>
            </a:endParaRPr>
          </a:p>
          <a:p>
            <a:r>
              <a:rPr lang="ko-KR" altLang="en-US" sz="1000" dirty="0" err="1" smtClean="0">
                <a:latin typeface="+mj-ea"/>
                <a:ea typeface="+mj-ea"/>
              </a:rPr>
              <a:t>넓은등근</a:t>
            </a:r>
            <a:endParaRPr lang="ko-KR" altLang="en-US" sz="1000" dirty="0">
              <a:latin typeface="+mj-ea"/>
              <a:ea typeface="+mj-ea"/>
            </a:endParaRPr>
          </a:p>
        </p:txBody>
      </p:sp>
      <p:sp>
        <p:nvSpPr>
          <p:cNvPr id="162" name="Text Box 26"/>
          <p:cNvSpPr txBox="1">
            <a:spLocks noChangeArrowheads="1"/>
          </p:cNvSpPr>
          <p:nvPr/>
        </p:nvSpPr>
        <p:spPr bwMode="auto">
          <a:xfrm>
            <a:off x="3722688" y="3663924"/>
            <a:ext cx="129073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i="1" dirty="0" err="1">
                <a:latin typeface="+mj-ea"/>
                <a:ea typeface="+mj-ea"/>
              </a:rPr>
              <a:t>Supraspinatus</a:t>
            </a:r>
            <a:r>
              <a:rPr lang="en-US" altLang="ko-KR" sz="1000" i="1" dirty="0">
                <a:latin typeface="+mj-ea"/>
                <a:ea typeface="+mj-ea"/>
              </a:rPr>
              <a:t> </a:t>
            </a:r>
            <a:r>
              <a:rPr lang="en-US" altLang="ko-KR" sz="1000" dirty="0">
                <a:latin typeface="+mj-ea"/>
                <a:ea typeface="+mj-ea"/>
              </a:rPr>
              <a:t>(SS</a:t>
            </a:r>
            <a:r>
              <a:rPr lang="en-US" altLang="ko-KR" sz="1000" dirty="0" smtClean="0">
                <a:latin typeface="+mj-ea"/>
                <a:ea typeface="+mj-ea"/>
              </a:rPr>
              <a:t>)</a:t>
            </a:r>
          </a:p>
          <a:p>
            <a:r>
              <a:rPr lang="ko-KR" altLang="en-US" sz="1000" dirty="0" err="1" smtClean="0">
                <a:latin typeface="+mj-ea"/>
                <a:ea typeface="+mj-ea"/>
              </a:rPr>
              <a:t>가시위근</a:t>
            </a:r>
            <a:r>
              <a:rPr lang="en-US" altLang="ko-KR" sz="1000" dirty="0" smtClean="0">
                <a:latin typeface="+mj-ea"/>
                <a:ea typeface="+mj-ea"/>
              </a:rPr>
              <a:t> </a:t>
            </a:r>
            <a:endParaRPr lang="ko-KR" altLang="en-US" sz="1000" dirty="0">
              <a:latin typeface="+mj-ea"/>
              <a:ea typeface="+mj-ea"/>
            </a:endParaRPr>
          </a:p>
        </p:txBody>
      </p:sp>
      <p:sp>
        <p:nvSpPr>
          <p:cNvPr id="163" name="Text Box 27"/>
          <p:cNvSpPr txBox="1">
            <a:spLocks noChangeArrowheads="1"/>
          </p:cNvSpPr>
          <p:nvPr/>
        </p:nvSpPr>
        <p:spPr bwMode="auto">
          <a:xfrm>
            <a:off x="1946275" y="3663924"/>
            <a:ext cx="13773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i="1" dirty="0" err="1">
                <a:latin typeface="+mj-ea"/>
                <a:ea typeface="+mj-ea"/>
              </a:rPr>
              <a:t>Semitendinosus</a:t>
            </a:r>
            <a:r>
              <a:rPr lang="en-US" altLang="ko-KR" sz="1000" i="1" dirty="0">
                <a:latin typeface="+mj-ea"/>
                <a:ea typeface="+mj-ea"/>
              </a:rPr>
              <a:t> </a:t>
            </a:r>
            <a:r>
              <a:rPr lang="en-US" altLang="ko-KR" sz="1000" dirty="0">
                <a:latin typeface="+mj-ea"/>
                <a:ea typeface="+mj-ea"/>
              </a:rPr>
              <a:t>(ST</a:t>
            </a:r>
            <a:r>
              <a:rPr lang="en-US" altLang="ko-KR" sz="1000" dirty="0" smtClean="0">
                <a:latin typeface="+mj-ea"/>
                <a:ea typeface="+mj-ea"/>
              </a:rPr>
              <a:t>)</a:t>
            </a:r>
          </a:p>
          <a:p>
            <a:r>
              <a:rPr lang="ko-KR" altLang="en-US" sz="1000" dirty="0" err="1" smtClean="0">
                <a:latin typeface="+mj-ea"/>
                <a:ea typeface="+mj-ea"/>
              </a:rPr>
              <a:t>반힘줄모양근</a:t>
            </a:r>
            <a:r>
              <a:rPr lang="en-US" altLang="ko-KR" sz="1000" dirty="0" smtClean="0">
                <a:latin typeface="+mj-ea"/>
                <a:ea typeface="+mj-ea"/>
              </a:rPr>
              <a:t> </a:t>
            </a:r>
            <a:endParaRPr lang="ko-KR" altLang="en-US" sz="1000" dirty="0">
              <a:latin typeface="+mj-ea"/>
              <a:ea typeface="+mj-ea"/>
            </a:endParaRPr>
          </a:p>
        </p:txBody>
      </p:sp>
      <p:pic>
        <p:nvPicPr>
          <p:cNvPr id="164" name="Picture 28" descr="EMB000007e40009"/>
          <p:cNvPicPr>
            <a:picLocks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925638" y="2597124"/>
            <a:ext cx="1655763" cy="1079500"/>
          </a:xfrm>
          <a:prstGeom prst="rect">
            <a:avLst/>
          </a:prstGeom>
          <a:noFill/>
        </p:spPr>
      </p:pic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2051720" y="4057327"/>
            <a:ext cx="902811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 dirty="0" smtClean="0">
                <a:solidFill>
                  <a:srgbClr val="0070C0"/>
                </a:solidFill>
                <a:latin typeface="+mn-ea"/>
              </a:rPr>
              <a:t>홍두깨살</a:t>
            </a:r>
            <a:endParaRPr lang="ko-KR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3741197" y="4057327"/>
            <a:ext cx="72327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 dirty="0" err="1" smtClean="0">
                <a:solidFill>
                  <a:srgbClr val="0070C0"/>
                </a:solidFill>
                <a:latin typeface="+mn-ea"/>
              </a:rPr>
              <a:t>꾸리살</a:t>
            </a:r>
            <a:endParaRPr lang="ko-KR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5469389" y="4057327"/>
            <a:ext cx="72327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 dirty="0" err="1" smtClean="0">
                <a:solidFill>
                  <a:srgbClr val="0070C0"/>
                </a:solidFill>
                <a:latin typeface="+mn-ea"/>
              </a:rPr>
              <a:t>부채살</a:t>
            </a:r>
            <a:endParaRPr lang="ko-KR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2051720" y="5929535"/>
            <a:ext cx="902811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 dirty="0" err="1" smtClean="0">
                <a:solidFill>
                  <a:srgbClr val="0070C0"/>
                </a:solidFill>
                <a:latin typeface="+mn-ea"/>
              </a:rPr>
              <a:t>갈비덧살</a:t>
            </a:r>
            <a:endParaRPr lang="ko-KR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3707904" y="5929535"/>
            <a:ext cx="72327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 dirty="0" err="1" smtClean="0">
                <a:solidFill>
                  <a:srgbClr val="0070C0"/>
                </a:solidFill>
                <a:latin typeface="+mn-ea"/>
              </a:rPr>
              <a:t>주걱살</a:t>
            </a:r>
            <a:endParaRPr lang="ko-KR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8" name="슬라이드 번호 개체 틀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3249" y="899428"/>
            <a:ext cx="3358612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국내 가공 </a:t>
            </a:r>
            <a:r>
              <a:rPr lang="ko-KR" altLang="en-U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육제품</a:t>
            </a:r>
            <a:r>
              <a:rPr lang="ko-KR" alt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시장</a:t>
            </a:r>
            <a:endParaRPr lang="ko-KR" alt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27584" y="1659572"/>
            <a:ext cx="7488832" cy="4298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ko-KR" altLang="en-US" sz="1600" dirty="0" smtClean="0">
                <a:solidFill>
                  <a:srgbClr val="0070C0"/>
                </a:solidFill>
                <a:latin typeface="+mj-ea"/>
                <a:ea typeface="+mj-ea"/>
              </a:rPr>
              <a:t>□ 국민 </a:t>
            </a:r>
            <a:r>
              <a:rPr lang="en-US" altLang="ko-KR" sz="1600" dirty="0" smtClean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ko-KR" altLang="en-US" sz="1600" dirty="0" smtClean="0">
                <a:solidFill>
                  <a:srgbClr val="0070C0"/>
                </a:solidFill>
                <a:latin typeface="+mj-ea"/>
                <a:ea typeface="+mj-ea"/>
              </a:rPr>
              <a:t>인당 돼지고기 및 </a:t>
            </a:r>
            <a:r>
              <a:rPr lang="ko-KR" altLang="en-US" sz="1600" dirty="0" err="1" smtClean="0">
                <a:solidFill>
                  <a:srgbClr val="0070C0"/>
                </a:solidFill>
                <a:latin typeface="+mj-ea"/>
                <a:ea typeface="+mj-ea"/>
              </a:rPr>
              <a:t>육가공품</a:t>
            </a:r>
            <a:r>
              <a:rPr lang="ko-KR" altLang="en-US" sz="1600" dirty="0" smtClean="0">
                <a:solidFill>
                  <a:srgbClr val="0070C0"/>
                </a:solidFill>
                <a:latin typeface="+mj-ea"/>
                <a:ea typeface="+mj-ea"/>
              </a:rPr>
              <a:t> 소비량 </a:t>
            </a:r>
          </a:p>
          <a:p>
            <a:pPr>
              <a:lnSpc>
                <a:spcPts val="2200"/>
              </a:lnSpc>
            </a:pP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○ 미국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</a:t>
            </a:r>
            <a:r>
              <a:rPr lang="en-US" altLang="ko-KR" sz="1600" dirty="0" smtClean="0">
                <a:latin typeface="+mj-ea"/>
                <a:ea typeface="+mj-ea"/>
              </a:rPr>
              <a:t>- 1</a:t>
            </a:r>
            <a:r>
              <a:rPr lang="ko-KR" altLang="en-US" sz="1600" dirty="0" smtClean="0">
                <a:latin typeface="+mj-ea"/>
                <a:ea typeface="+mj-ea"/>
              </a:rPr>
              <a:t>인당 돼지고기 소비량 </a:t>
            </a:r>
            <a:r>
              <a:rPr lang="en-US" altLang="ko-KR" sz="1600" dirty="0" smtClean="0">
                <a:latin typeface="+mj-ea"/>
                <a:ea typeface="+mj-ea"/>
              </a:rPr>
              <a:t>: 27.2kg/</a:t>
            </a:r>
            <a:r>
              <a:rPr lang="ko-KR" altLang="en-US" sz="1600" dirty="0" smtClean="0">
                <a:latin typeface="+mj-ea"/>
                <a:ea typeface="+mj-ea"/>
              </a:rPr>
              <a:t>년</a:t>
            </a:r>
            <a:r>
              <a:rPr lang="en-US" altLang="ko-KR" sz="1600" dirty="0" smtClean="0">
                <a:latin typeface="+mj-ea"/>
                <a:ea typeface="+mj-ea"/>
              </a:rPr>
              <a:t>(2011, USDA)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</a:t>
            </a:r>
            <a:r>
              <a:rPr lang="en-US" altLang="ko-KR" sz="1600" dirty="0" smtClean="0">
                <a:latin typeface="+mj-ea"/>
                <a:ea typeface="+mj-ea"/>
              </a:rPr>
              <a:t>- </a:t>
            </a:r>
            <a:r>
              <a:rPr lang="ko-KR" altLang="en-US" sz="1600" dirty="0" smtClean="0">
                <a:latin typeface="+mj-ea"/>
                <a:ea typeface="+mj-ea"/>
              </a:rPr>
              <a:t>돼지고기 소비량 중 가공품으로 소비되는 양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한국농촌경제연구원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  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: 25kg/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년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(91.8%)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 </a:t>
            </a:r>
          </a:p>
          <a:p>
            <a:pPr>
              <a:lnSpc>
                <a:spcPts val="2200"/>
              </a:lnSpc>
            </a:pP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○ 독일</a:t>
            </a:r>
            <a:r>
              <a:rPr lang="en-US" altLang="ko-KR" sz="1600" dirty="0" smtClean="0">
                <a:latin typeface="+mj-ea"/>
                <a:ea typeface="+mj-ea"/>
              </a:rPr>
              <a:t>(2007, </a:t>
            </a:r>
            <a:r>
              <a:rPr lang="ko-KR" altLang="en-US" sz="1600" dirty="0" err="1" smtClean="0">
                <a:latin typeface="+mj-ea"/>
                <a:ea typeface="+mj-ea"/>
              </a:rPr>
              <a:t>전문식육인협회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</a:t>
            </a:r>
            <a:r>
              <a:rPr lang="en-US" altLang="ko-KR" sz="1600" dirty="0" smtClean="0">
                <a:latin typeface="+mj-ea"/>
                <a:ea typeface="+mj-ea"/>
              </a:rPr>
              <a:t>- 1</a:t>
            </a:r>
            <a:r>
              <a:rPr lang="ko-KR" altLang="en-US" sz="1600" dirty="0" smtClean="0">
                <a:latin typeface="+mj-ea"/>
                <a:ea typeface="+mj-ea"/>
              </a:rPr>
              <a:t>인당 돼지고기 소비량 </a:t>
            </a:r>
            <a:r>
              <a:rPr lang="en-US" altLang="ko-KR" sz="1600" dirty="0" smtClean="0">
                <a:latin typeface="+mj-ea"/>
                <a:ea typeface="+mj-ea"/>
              </a:rPr>
              <a:t>: 38.9kg/</a:t>
            </a:r>
            <a:r>
              <a:rPr lang="ko-KR" altLang="en-US" sz="1600" dirty="0" smtClean="0">
                <a:latin typeface="+mj-ea"/>
                <a:ea typeface="+mj-ea"/>
              </a:rPr>
              <a:t>년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</a:t>
            </a:r>
            <a:r>
              <a:rPr lang="en-US" altLang="ko-KR" sz="1600" dirty="0" smtClean="0">
                <a:latin typeface="+mj-ea"/>
                <a:ea typeface="+mj-ea"/>
              </a:rPr>
              <a:t>- </a:t>
            </a:r>
            <a:r>
              <a:rPr lang="ko-KR" altLang="en-US" sz="1600" dirty="0" smtClean="0">
                <a:latin typeface="+mj-ea"/>
                <a:ea typeface="+mj-ea"/>
              </a:rPr>
              <a:t>돼지고기 소비량 중 가공품으로 소비되는 양 </a:t>
            </a:r>
            <a:r>
              <a:rPr lang="en-US" altLang="ko-KR" sz="1600" dirty="0" smtClean="0">
                <a:latin typeface="+mj-ea"/>
                <a:ea typeface="+mj-ea"/>
              </a:rPr>
              <a:t>: 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30.8kg/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년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(79.2%)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 </a:t>
            </a:r>
          </a:p>
          <a:p>
            <a:pPr>
              <a:lnSpc>
                <a:spcPts val="2200"/>
              </a:lnSpc>
            </a:pPr>
            <a:endParaRPr lang="ko-KR" altLang="en-US" sz="1600" dirty="0" smtClean="0">
              <a:latin typeface="+mj-ea"/>
              <a:ea typeface="+mj-ea"/>
            </a:endParaRP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○ 한국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</a:t>
            </a:r>
            <a:r>
              <a:rPr lang="en-US" altLang="ko-KR" sz="1600" dirty="0" smtClean="0">
                <a:latin typeface="+mj-ea"/>
                <a:ea typeface="+mj-ea"/>
              </a:rPr>
              <a:t>- 1</a:t>
            </a:r>
            <a:r>
              <a:rPr lang="ko-KR" altLang="en-US" sz="1600" dirty="0" smtClean="0">
                <a:latin typeface="+mj-ea"/>
                <a:ea typeface="+mj-ea"/>
              </a:rPr>
              <a:t>인당 돼지고기 소비량 </a:t>
            </a:r>
            <a:r>
              <a:rPr lang="en-US" altLang="ko-KR" sz="1600" dirty="0" smtClean="0">
                <a:latin typeface="+mj-ea"/>
                <a:ea typeface="+mj-ea"/>
              </a:rPr>
              <a:t>: 19.3kg/</a:t>
            </a:r>
            <a:r>
              <a:rPr lang="ko-KR" altLang="en-US" sz="1600" dirty="0" smtClean="0">
                <a:latin typeface="+mj-ea"/>
                <a:ea typeface="+mj-ea"/>
              </a:rPr>
              <a:t>년</a:t>
            </a:r>
            <a:r>
              <a:rPr lang="en-US" altLang="ko-KR" sz="1600" dirty="0" smtClean="0">
                <a:latin typeface="+mj-ea"/>
                <a:ea typeface="+mj-ea"/>
              </a:rPr>
              <a:t>(2010, </a:t>
            </a:r>
            <a:r>
              <a:rPr lang="ko-KR" altLang="en-US" sz="1600" dirty="0" smtClean="0">
                <a:latin typeface="+mj-ea"/>
                <a:ea typeface="+mj-ea"/>
              </a:rPr>
              <a:t>농림부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</a:t>
            </a:r>
            <a:r>
              <a:rPr lang="en-US" altLang="ko-KR" sz="1600" dirty="0" smtClean="0">
                <a:latin typeface="+mj-ea"/>
                <a:ea typeface="+mj-ea"/>
              </a:rPr>
              <a:t>- </a:t>
            </a:r>
            <a:r>
              <a:rPr lang="ko-KR" altLang="en-US" sz="1600" dirty="0" smtClean="0">
                <a:latin typeface="+mj-ea"/>
                <a:ea typeface="+mj-ea"/>
              </a:rPr>
              <a:t>돼지고기 소비량 중 가공품으로 소비되는 양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한국육류유통수출입협회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ts val="2200"/>
              </a:lnSpc>
            </a:pPr>
            <a:r>
              <a:rPr lang="ko-KR" altLang="en-US" sz="1600" dirty="0" smtClean="0">
                <a:latin typeface="+mj-ea"/>
                <a:ea typeface="+mj-ea"/>
              </a:rPr>
              <a:t>    </a:t>
            </a:r>
            <a:r>
              <a:rPr lang="en-US" altLang="ko-KR" sz="1600" dirty="0" smtClean="0">
                <a:latin typeface="+mj-ea"/>
                <a:ea typeface="+mj-ea"/>
              </a:rPr>
              <a:t>: 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3.7kg/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년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(19.2%)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endParaRPr lang="ko-KR" altLang="en-US" sz="16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0" name="차트 9"/>
          <p:cNvGraphicFramePr/>
          <p:nvPr/>
        </p:nvGraphicFramePr>
        <p:xfrm>
          <a:off x="1187624" y="1412776"/>
          <a:ext cx="669674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43608" y="1052736"/>
            <a:ext cx="280831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ko-KR" altLang="en-US" dirty="0" smtClean="0">
                <a:solidFill>
                  <a:srgbClr val="0070C0"/>
                </a:solidFill>
                <a:latin typeface="+mj-ea"/>
              </a:rPr>
              <a:t>□ </a:t>
            </a:r>
            <a:r>
              <a:rPr lang="ko-KR" altLang="en-US" dirty="0" err="1" smtClean="0">
                <a:solidFill>
                  <a:srgbClr val="0070C0"/>
                </a:solidFill>
                <a:latin typeface="+mj-ea"/>
              </a:rPr>
              <a:t>육제품</a:t>
            </a:r>
            <a:r>
              <a:rPr lang="ko-KR" altLang="en-US" dirty="0" smtClean="0">
                <a:solidFill>
                  <a:srgbClr val="0070C0"/>
                </a:solidFill>
                <a:latin typeface="+mj-ea"/>
              </a:rPr>
              <a:t> 판매량 추이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043608" y="4146465"/>
            <a:ext cx="604867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1. </a:t>
            </a:r>
            <a:r>
              <a:rPr lang="ko-KR" alt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기존 제품으로는 소비량 증가를 기대하기 힘들다</a:t>
            </a:r>
            <a: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2. </a:t>
            </a:r>
            <a:r>
              <a:rPr lang="ko-KR" alt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소비자 요구에 부응하지 못하고 있다</a:t>
            </a:r>
            <a: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3. </a:t>
            </a:r>
            <a:r>
              <a:rPr lang="ko-KR" alt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신 소비층 형성</a:t>
            </a:r>
            <a:endParaRPr lang="en-US" altLang="ko-KR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4. </a:t>
            </a:r>
            <a:r>
              <a:rPr lang="ko-KR" alt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소비자 신뢰 구축이 절실</a:t>
            </a:r>
            <a:endParaRPr lang="en-US" altLang="ko-KR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5436096" y="4725143"/>
            <a:ext cx="3384376" cy="2001602"/>
            <a:chOff x="611188" y="3933825"/>
            <a:chExt cx="5238750" cy="2936103"/>
          </a:xfrm>
        </p:grpSpPr>
        <p:pic>
          <p:nvPicPr>
            <p:cNvPr id="17" name="Picture 14" descr="농성-4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2938463" y="4579938"/>
              <a:ext cx="2911475" cy="1855787"/>
            </a:xfrm>
            <a:prstGeom prst="rect">
              <a:avLst/>
            </a:prstGeom>
            <a:noFill/>
          </p:spPr>
        </p:pic>
        <p:pic>
          <p:nvPicPr>
            <p:cNvPr id="18" name="Picture 16" descr="아질산염 저감 약속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625" y="3933825"/>
              <a:ext cx="2089150" cy="2501900"/>
            </a:xfrm>
            <a:prstGeom prst="rect">
              <a:avLst/>
            </a:prstGeom>
            <a:noFill/>
          </p:spPr>
        </p:pic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611188" y="6494463"/>
              <a:ext cx="2588517" cy="361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ko-KR" altLang="en-US" sz="1000" b="0" i="0">
                  <a:latin typeface="+mj-ea"/>
                  <a:ea typeface="+mj-ea"/>
                </a:rPr>
                <a:t>식품환경신문</a:t>
              </a:r>
              <a:r>
                <a:rPr lang="en-US" altLang="ko-KR" sz="1000" b="0" i="0">
                  <a:latin typeface="+mj-ea"/>
                  <a:ea typeface="+mj-ea"/>
                </a:rPr>
                <a:t>(2004. 8. 20)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3451225" y="6508752"/>
              <a:ext cx="2191505" cy="361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ko-KR" altLang="en-US" sz="1000" b="0" i="0">
                  <a:latin typeface="+mj-ea"/>
                  <a:ea typeface="+mj-ea"/>
                </a:rPr>
                <a:t>연합뉴스</a:t>
              </a:r>
              <a:r>
                <a:rPr lang="en-US" altLang="ko-KR" sz="1000" b="0" i="0">
                  <a:latin typeface="+mj-ea"/>
                  <a:ea typeface="+mj-ea"/>
                </a:rPr>
                <a:t>(2004. 5. 24)</a:t>
              </a:r>
            </a:p>
          </p:txBody>
        </p:sp>
      </p:grpSp>
      <p:sp>
        <p:nvSpPr>
          <p:cNvPr id="21" name="슬라이드 번호 개체 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774413" y="1158779"/>
            <a:ext cx="7469995" cy="3364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spAutoFit/>
          </a:bodyPr>
          <a:lstStyle/>
          <a:p>
            <a:pPr algn="l">
              <a:lnSpc>
                <a:spcPct val="140000"/>
              </a:lnSpc>
            </a:pPr>
            <a:r>
              <a:rPr kumimoji="1" lang="en-US" altLang="ko-KR" sz="1600" dirty="0">
                <a:latin typeface="+mn-ea"/>
              </a:rPr>
              <a:t>▶ </a:t>
            </a:r>
            <a:r>
              <a:rPr kumimoji="1" lang="ko-KR" altLang="en-US" sz="1600" dirty="0">
                <a:latin typeface="+mn-ea"/>
              </a:rPr>
              <a:t>최근 소비자들의 건강에 대한 관심증가로 </a:t>
            </a:r>
            <a:r>
              <a:rPr kumimoji="1" lang="ko-KR" altLang="en-US" sz="1600" dirty="0" smtClean="0">
                <a:latin typeface="+mn-ea"/>
              </a:rPr>
              <a:t>발효식품에 대한 관심 증가</a:t>
            </a:r>
            <a:endParaRPr kumimoji="1" lang="en-US" altLang="ko-KR" sz="1600" dirty="0" smtClean="0">
              <a:latin typeface="+mn-ea"/>
            </a:endParaRPr>
          </a:p>
          <a:p>
            <a:pPr algn="l">
              <a:lnSpc>
                <a:spcPct val="140000"/>
              </a:lnSpc>
            </a:pPr>
            <a:r>
              <a:rPr kumimoji="1" lang="en-US" altLang="ko-KR" sz="1600" dirty="0" smtClean="0">
                <a:latin typeface="+mn-ea"/>
              </a:rPr>
              <a:t>    &lt;</a:t>
            </a:r>
            <a:r>
              <a:rPr kumimoji="1" lang="ko-KR" altLang="en-US" sz="1600" dirty="0" err="1" smtClean="0">
                <a:latin typeface="+mn-ea"/>
              </a:rPr>
              <a:t>육가공</a:t>
            </a:r>
            <a:r>
              <a:rPr kumimoji="1" lang="ko-KR" altLang="en-US" sz="1600" dirty="0" smtClean="0">
                <a:latin typeface="+mn-ea"/>
              </a:rPr>
              <a:t> 제품 중 대표적 </a:t>
            </a:r>
            <a:r>
              <a:rPr kumimoji="1" lang="ko-KR" altLang="en-US" sz="1600" dirty="0" err="1" smtClean="0">
                <a:latin typeface="+mn-ea"/>
              </a:rPr>
              <a:t>슬로우</a:t>
            </a:r>
            <a:r>
              <a:rPr kumimoji="1" lang="ko-KR" altLang="en-US" sz="1600" dirty="0" smtClean="0">
                <a:latin typeface="+mn-ea"/>
              </a:rPr>
              <a:t> </a:t>
            </a:r>
            <a:r>
              <a:rPr kumimoji="1" lang="ko-KR" altLang="en-US" sz="1600" dirty="0" err="1" smtClean="0">
                <a:latin typeface="+mn-ea"/>
              </a:rPr>
              <a:t>푸드</a:t>
            </a:r>
            <a:r>
              <a:rPr kumimoji="1" lang="en-US" altLang="ko-KR" sz="1600" dirty="0" smtClean="0">
                <a:latin typeface="+mn-ea"/>
              </a:rPr>
              <a:t>, </a:t>
            </a:r>
            <a:r>
              <a:rPr kumimoji="1" lang="ko-KR" altLang="en-US" sz="1600" dirty="0" smtClean="0">
                <a:latin typeface="+mn-ea"/>
              </a:rPr>
              <a:t>최소의 첨가제 사용</a:t>
            </a:r>
            <a:r>
              <a:rPr kumimoji="1" lang="en-US" altLang="ko-KR" sz="1600" dirty="0" smtClean="0">
                <a:latin typeface="+mn-ea"/>
              </a:rPr>
              <a:t>&gt;</a:t>
            </a:r>
            <a:r>
              <a:rPr kumimoji="1" lang="ko-KR" altLang="en-US" sz="1600" dirty="0" smtClean="0">
                <a:latin typeface="+mn-ea"/>
              </a:rPr>
              <a:t> </a:t>
            </a:r>
            <a:endParaRPr kumimoji="1" lang="ko-KR" altLang="en-US" sz="1600" dirty="0">
              <a:latin typeface="+mn-ea"/>
            </a:endParaRPr>
          </a:p>
          <a:p>
            <a:pPr algn="l">
              <a:lnSpc>
                <a:spcPct val="140000"/>
              </a:lnSpc>
            </a:pPr>
            <a:endParaRPr lang="en-US" altLang="ko-KR" sz="1200" dirty="0">
              <a:latin typeface="+mn-ea"/>
            </a:endParaRPr>
          </a:p>
          <a:p>
            <a:pPr algn="l">
              <a:lnSpc>
                <a:spcPct val="140000"/>
              </a:lnSpc>
            </a:pPr>
            <a:r>
              <a:rPr lang="en-US" altLang="ko-KR" sz="1600" dirty="0">
                <a:latin typeface="+mn-ea"/>
              </a:rPr>
              <a:t>▶ </a:t>
            </a:r>
            <a:r>
              <a:rPr kumimoji="1" lang="ko-KR" altLang="en-US" sz="1600" dirty="0">
                <a:latin typeface="+mn-ea"/>
              </a:rPr>
              <a:t>뒷다리 부위를 </a:t>
            </a:r>
            <a:r>
              <a:rPr kumimoji="1" lang="en-US" altLang="ko-KR" sz="1600" dirty="0">
                <a:latin typeface="+mn-ea"/>
              </a:rPr>
              <a:t>100% </a:t>
            </a:r>
            <a:r>
              <a:rPr kumimoji="1" lang="ko-KR" altLang="en-US" sz="1600" dirty="0">
                <a:latin typeface="+mn-ea"/>
              </a:rPr>
              <a:t>그대로 사용하는 </a:t>
            </a:r>
            <a:r>
              <a:rPr kumimoji="1" lang="ko-KR" altLang="en-US" sz="1600" dirty="0" err="1">
                <a:latin typeface="+mn-ea"/>
              </a:rPr>
              <a:t>발효생햄은</a:t>
            </a:r>
            <a:r>
              <a:rPr kumimoji="1" lang="ko-KR" altLang="en-US" sz="1600" dirty="0">
                <a:latin typeface="+mn-ea"/>
              </a:rPr>
              <a:t> 저지방 부위에 대한</a:t>
            </a:r>
          </a:p>
          <a:p>
            <a:pPr algn="l">
              <a:lnSpc>
                <a:spcPct val="140000"/>
              </a:lnSpc>
            </a:pPr>
            <a:r>
              <a:rPr kumimoji="1" lang="ko-KR" altLang="en-US" sz="1600" dirty="0">
                <a:latin typeface="+mn-ea"/>
              </a:rPr>
              <a:t>    활용도가 높고</a:t>
            </a:r>
            <a:r>
              <a:rPr kumimoji="1" lang="en-US" altLang="ko-KR" sz="1600" dirty="0">
                <a:latin typeface="+mn-ea"/>
              </a:rPr>
              <a:t>, </a:t>
            </a:r>
            <a:r>
              <a:rPr kumimoji="1" lang="ko-KR" altLang="en-US" sz="1600" dirty="0">
                <a:latin typeface="+mn-ea"/>
              </a:rPr>
              <a:t>부가가치 </a:t>
            </a:r>
            <a:r>
              <a:rPr kumimoji="1" lang="ko-KR" altLang="en-US" sz="1600" dirty="0" err="1">
                <a:latin typeface="+mn-ea"/>
              </a:rPr>
              <a:t>향상율이</a:t>
            </a:r>
            <a:r>
              <a:rPr kumimoji="1" lang="ko-KR" altLang="en-US" sz="1600" dirty="0">
                <a:latin typeface="+mn-ea"/>
              </a:rPr>
              <a:t> 큰 </a:t>
            </a:r>
            <a:r>
              <a:rPr kumimoji="1" lang="ko-KR" altLang="en-US" sz="1600" dirty="0" smtClean="0">
                <a:latin typeface="+mn-ea"/>
              </a:rPr>
              <a:t>제품</a:t>
            </a:r>
            <a:endParaRPr kumimoji="1" lang="en-US" altLang="ko-KR" sz="1600" dirty="0" smtClean="0">
              <a:latin typeface="+mn-ea"/>
            </a:endParaRPr>
          </a:p>
          <a:p>
            <a:pPr algn="l">
              <a:lnSpc>
                <a:spcPct val="140000"/>
              </a:lnSpc>
            </a:pPr>
            <a:r>
              <a:rPr kumimoji="1" lang="en-US" altLang="ko-KR" sz="1600" dirty="0" smtClean="0">
                <a:latin typeface="+mn-ea"/>
              </a:rPr>
              <a:t>    </a:t>
            </a:r>
            <a:r>
              <a:rPr kumimoji="1" lang="ko-KR" altLang="en-US" sz="1600" dirty="0" smtClean="0">
                <a:solidFill>
                  <a:srgbClr val="0070C0"/>
                </a:solidFill>
                <a:latin typeface="+mn-ea"/>
              </a:rPr>
              <a:t>부가가치 </a:t>
            </a:r>
            <a:r>
              <a:rPr kumimoji="1" lang="en-US" altLang="ko-KR" sz="1600" dirty="0" smtClean="0">
                <a:solidFill>
                  <a:srgbClr val="0070C0"/>
                </a:solidFill>
                <a:latin typeface="+mn-ea"/>
              </a:rPr>
              <a:t>: </a:t>
            </a:r>
            <a:r>
              <a:rPr kumimoji="1" lang="ko-KR" altLang="en-US" sz="1600" dirty="0" smtClean="0">
                <a:solidFill>
                  <a:srgbClr val="0070C0"/>
                </a:solidFill>
                <a:latin typeface="+mn-ea"/>
              </a:rPr>
              <a:t>뒷다리</a:t>
            </a:r>
            <a:r>
              <a:rPr kumimoji="1" lang="en-US" altLang="ko-KR" sz="1600" dirty="0" smtClean="0">
                <a:solidFill>
                  <a:srgbClr val="0070C0"/>
                </a:solidFill>
                <a:latin typeface="+mn-ea"/>
              </a:rPr>
              <a:t>(50,000</a:t>
            </a:r>
            <a:r>
              <a:rPr kumimoji="1" lang="ko-KR" altLang="en-US" sz="1600" dirty="0" smtClean="0">
                <a:solidFill>
                  <a:srgbClr val="0070C0"/>
                </a:solidFill>
                <a:latin typeface="+mn-ea"/>
              </a:rPr>
              <a:t>원</a:t>
            </a:r>
            <a:r>
              <a:rPr kumimoji="1" lang="en-US" altLang="ko-KR" sz="1600" dirty="0" smtClean="0">
                <a:solidFill>
                  <a:srgbClr val="0070C0"/>
                </a:solidFill>
                <a:latin typeface="+mn-ea"/>
              </a:rPr>
              <a:t>/1</a:t>
            </a:r>
            <a:r>
              <a:rPr kumimoji="1" lang="ko-KR" altLang="en-US" sz="1600" dirty="0" smtClean="0">
                <a:solidFill>
                  <a:srgbClr val="0070C0"/>
                </a:solidFill>
                <a:latin typeface="+mn-ea"/>
              </a:rPr>
              <a:t>개</a:t>
            </a:r>
            <a:r>
              <a:rPr kumimoji="1" lang="en-US" altLang="ko-KR" sz="1600" dirty="0" smtClean="0">
                <a:solidFill>
                  <a:srgbClr val="0070C0"/>
                </a:solidFill>
                <a:latin typeface="+mj-ea"/>
                <a:ea typeface="+mj-ea"/>
              </a:rPr>
              <a:t>) → </a:t>
            </a:r>
            <a:r>
              <a:rPr kumimoji="1" lang="ko-KR" altLang="en-US" sz="1600" dirty="0" smtClean="0">
                <a:solidFill>
                  <a:srgbClr val="0070C0"/>
                </a:solidFill>
                <a:latin typeface="+mj-ea"/>
                <a:ea typeface="+mj-ea"/>
              </a:rPr>
              <a:t>뒷다리 </a:t>
            </a:r>
            <a:r>
              <a:rPr kumimoji="1" lang="ko-KR" altLang="en-US" sz="1600" dirty="0" err="1" smtClean="0">
                <a:solidFill>
                  <a:srgbClr val="0070C0"/>
                </a:solidFill>
                <a:latin typeface="+mj-ea"/>
                <a:ea typeface="+mj-ea"/>
              </a:rPr>
              <a:t>발효햄</a:t>
            </a:r>
            <a:r>
              <a:rPr kumimoji="1" lang="en-US" altLang="ko-KR" sz="1600" dirty="0" smtClean="0">
                <a:solidFill>
                  <a:srgbClr val="0070C0"/>
                </a:solidFill>
                <a:latin typeface="+mj-ea"/>
                <a:ea typeface="+mj-ea"/>
              </a:rPr>
              <a:t>(500,000-1,500,000</a:t>
            </a:r>
            <a:r>
              <a:rPr kumimoji="1" lang="ko-KR" altLang="en-US" sz="1600" dirty="0" smtClean="0">
                <a:solidFill>
                  <a:srgbClr val="0070C0"/>
                </a:solidFill>
                <a:latin typeface="+mj-ea"/>
                <a:ea typeface="+mj-ea"/>
              </a:rPr>
              <a:t>원</a:t>
            </a:r>
            <a:r>
              <a:rPr kumimoji="1" lang="en-US" altLang="ko-KR" sz="1600" dirty="0" smtClean="0">
                <a:solidFill>
                  <a:srgbClr val="0070C0"/>
                </a:solidFill>
                <a:latin typeface="+mj-ea"/>
                <a:ea typeface="+mj-ea"/>
              </a:rPr>
              <a:t>/</a:t>
            </a:r>
            <a:r>
              <a:rPr kumimoji="1" lang="ko-KR" altLang="en-US" sz="1600" dirty="0" smtClean="0">
                <a:solidFill>
                  <a:srgbClr val="0070C0"/>
                </a:solidFill>
                <a:latin typeface="+mj-ea"/>
                <a:ea typeface="+mj-ea"/>
              </a:rPr>
              <a:t>개</a:t>
            </a:r>
            <a:r>
              <a:rPr kumimoji="1" lang="en-US" altLang="ko-KR" sz="1600" dirty="0" smtClean="0">
                <a:solidFill>
                  <a:srgbClr val="0070C0"/>
                </a:solidFill>
                <a:latin typeface="+mj-ea"/>
                <a:ea typeface="+mj-ea"/>
              </a:rPr>
              <a:t>)</a:t>
            </a:r>
          </a:p>
          <a:p>
            <a:pPr algn="l">
              <a:lnSpc>
                <a:spcPct val="140000"/>
              </a:lnSpc>
            </a:pPr>
            <a:endParaRPr kumimoji="1" lang="en-US" altLang="ko-KR" sz="1200" dirty="0">
              <a:latin typeface="+mn-ea"/>
            </a:endParaRPr>
          </a:p>
          <a:p>
            <a:pPr algn="l">
              <a:lnSpc>
                <a:spcPct val="140000"/>
              </a:lnSpc>
            </a:pPr>
            <a:r>
              <a:rPr lang="en-US" altLang="ko-KR" sz="1600" dirty="0">
                <a:latin typeface="+mn-ea"/>
              </a:rPr>
              <a:t>▶ </a:t>
            </a:r>
            <a:r>
              <a:rPr lang="ko-KR" altLang="en-US" sz="1600" dirty="0">
                <a:latin typeface="+mn-ea"/>
              </a:rPr>
              <a:t>세계적으로 </a:t>
            </a:r>
            <a:r>
              <a:rPr lang="ko-KR" altLang="en-US" sz="1600" dirty="0" err="1">
                <a:latin typeface="+mn-ea"/>
              </a:rPr>
              <a:t>하몽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스페인</a:t>
            </a:r>
            <a:r>
              <a:rPr lang="en-US" altLang="ko-KR" sz="1600" dirty="0">
                <a:latin typeface="+mn-ea"/>
              </a:rPr>
              <a:t>), </a:t>
            </a:r>
            <a:r>
              <a:rPr lang="ko-KR" altLang="en-US" sz="1600" dirty="0" err="1">
                <a:latin typeface="+mn-ea"/>
              </a:rPr>
              <a:t>파르마햄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이탈리아</a:t>
            </a:r>
            <a:r>
              <a:rPr lang="en-US" altLang="ko-KR" sz="1600" dirty="0">
                <a:latin typeface="+mn-ea"/>
              </a:rPr>
              <a:t>), </a:t>
            </a:r>
            <a:r>
              <a:rPr lang="ko-KR" altLang="en-US" sz="1600" dirty="0" err="1">
                <a:latin typeface="+mn-ea"/>
              </a:rPr>
              <a:t>금화햄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중국</a:t>
            </a:r>
            <a:r>
              <a:rPr lang="en-US" altLang="ko-KR" sz="1600" dirty="0">
                <a:latin typeface="+mn-ea"/>
              </a:rPr>
              <a:t>), </a:t>
            </a:r>
            <a:r>
              <a:rPr lang="ko-KR" altLang="en-US" sz="1600" dirty="0" err="1">
                <a:latin typeface="+mn-ea"/>
              </a:rPr>
              <a:t>컨츄리햄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미국</a:t>
            </a:r>
            <a:r>
              <a:rPr lang="en-US" altLang="ko-KR" sz="1600" dirty="0">
                <a:latin typeface="+mn-ea"/>
              </a:rPr>
              <a:t>) </a:t>
            </a:r>
          </a:p>
          <a:p>
            <a:pPr algn="l">
              <a:lnSpc>
                <a:spcPct val="140000"/>
              </a:lnSpc>
            </a:pPr>
            <a:r>
              <a:rPr lang="ko-KR" altLang="en-US" sz="1600" dirty="0">
                <a:latin typeface="+mn-ea"/>
              </a:rPr>
              <a:t>    등이 잘 알려져 있으나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국내에서는 </a:t>
            </a:r>
            <a:r>
              <a:rPr lang="ko-KR" altLang="en-US" sz="1600" dirty="0" err="1">
                <a:latin typeface="+mn-ea"/>
              </a:rPr>
              <a:t>발효생햄이</a:t>
            </a:r>
            <a:r>
              <a:rPr lang="ko-KR" altLang="en-US" sz="1600" dirty="0">
                <a:latin typeface="+mn-ea"/>
              </a:rPr>
              <a:t> 생산된 바가 없으며</a:t>
            </a:r>
            <a:r>
              <a:rPr lang="en-US" altLang="ko-KR" sz="1600" dirty="0">
                <a:latin typeface="+mn-ea"/>
              </a:rPr>
              <a:t>, </a:t>
            </a:r>
          </a:p>
          <a:p>
            <a:pPr algn="l">
              <a:lnSpc>
                <a:spcPct val="140000"/>
              </a:lnSpc>
            </a:pPr>
            <a:r>
              <a:rPr lang="ko-KR" altLang="en-US" sz="1600" dirty="0">
                <a:latin typeface="+mn-ea"/>
              </a:rPr>
              <a:t>    현재 서울 주요 </a:t>
            </a:r>
            <a:r>
              <a:rPr lang="ko-KR" altLang="en-US" sz="1600" dirty="0" smtClean="0">
                <a:latin typeface="+mn-ea"/>
              </a:rPr>
              <a:t>백화점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유럽 전문식당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err="1" smtClean="0">
                <a:latin typeface="+mn-ea"/>
              </a:rPr>
              <a:t>와인바에서</a:t>
            </a:r>
            <a:r>
              <a:rPr lang="ko-KR" altLang="en-US" sz="1600" dirty="0" smtClean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수입하여 </a:t>
            </a:r>
            <a:r>
              <a:rPr lang="ko-KR" altLang="en-US" sz="1600" dirty="0" smtClean="0">
                <a:latin typeface="+mn-ea"/>
              </a:rPr>
              <a:t>고가에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판매 중 </a:t>
            </a:r>
            <a:endParaRPr lang="en-US" altLang="ko-KR" sz="1600" dirty="0">
              <a:latin typeface="+mn-ea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355976" y="4869160"/>
            <a:ext cx="4463604" cy="1583904"/>
            <a:chOff x="340" y="2447"/>
            <a:chExt cx="5103" cy="1496"/>
          </a:xfrm>
        </p:grpSpPr>
        <p:sp>
          <p:nvSpPr>
            <p:cNvPr id="29" name="Oval 24" descr="200510118552238591"/>
            <p:cNvSpPr>
              <a:spLocks noChangeArrowheads="1"/>
            </p:cNvSpPr>
            <p:nvPr/>
          </p:nvSpPr>
          <p:spPr bwMode="auto">
            <a:xfrm>
              <a:off x="4036" y="2492"/>
              <a:ext cx="1407" cy="1451"/>
            </a:xfrm>
            <a:prstGeom prst="ellipse">
              <a:avLst/>
            </a:prstGeom>
            <a:blipFill dpi="0" rotWithShape="1">
              <a:blip r:embed="rId4" cstate="email"/>
              <a:srcRect/>
              <a:stretch>
                <a:fillRect/>
              </a:stretch>
            </a:blipFill>
            <a:ln w="254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" name="Oval 25" descr="disosslan"/>
            <p:cNvSpPr>
              <a:spLocks noChangeArrowheads="1"/>
            </p:cNvSpPr>
            <p:nvPr/>
          </p:nvSpPr>
          <p:spPr bwMode="auto">
            <a:xfrm>
              <a:off x="2790" y="2492"/>
              <a:ext cx="1407" cy="1451"/>
            </a:xfrm>
            <a:prstGeom prst="ellipse">
              <a:avLst/>
            </a:prstGeom>
            <a:blipFill dpi="0" rotWithShape="1">
              <a:blip r:embed="rId5" cstate="email"/>
              <a:srcRect/>
              <a:stretch>
                <a:fillRect/>
              </a:stretch>
            </a:blipFill>
            <a:ln w="254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1" name="Oval 26" descr="컨츄리햄-숙성"/>
            <p:cNvSpPr>
              <a:spLocks noChangeArrowheads="1"/>
            </p:cNvSpPr>
            <p:nvPr/>
          </p:nvSpPr>
          <p:spPr bwMode="auto">
            <a:xfrm>
              <a:off x="1520" y="2447"/>
              <a:ext cx="1407" cy="1451"/>
            </a:xfrm>
            <a:prstGeom prst="ellipse">
              <a:avLst/>
            </a:prstGeom>
            <a:blipFill dpi="0" rotWithShape="1">
              <a:blip r:embed="rId6" cstate="email"/>
              <a:srcRect/>
              <a:stretch>
                <a:fillRect/>
              </a:stretch>
            </a:blipFill>
            <a:ln w="254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3" name="Oval 27" descr="jamon_jpg"/>
            <p:cNvSpPr>
              <a:spLocks noChangeArrowheads="1"/>
            </p:cNvSpPr>
            <p:nvPr/>
          </p:nvSpPr>
          <p:spPr bwMode="auto">
            <a:xfrm>
              <a:off x="340" y="2447"/>
              <a:ext cx="1407" cy="1451"/>
            </a:xfrm>
            <a:prstGeom prst="ellipse">
              <a:avLst/>
            </a:prstGeom>
            <a:blipFill dpi="0" rotWithShape="1">
              <a:blip r:embed="rId7" cstate="email"/>
              <a:srcRect/>
              <a:stretch>
                <a:fillRect/>
              </a:stretch>
            </a:blipFill>
            <a:ln w="2540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4" name="슬라이드 번호 개체 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TextBox 22"/>
          <p:cNvSpPr txBox="1">
            <a:spLocks noChangeArrowheads="1"/>
          </p:cNvSpPr>
          <p:nvPr/>
        </p:nvSpPr>
        <p:spPr bwMode="auto">
          <a:xfrm>
            <a:off x="1055688" y="1196975"/>
            <a:ext cx="108876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3000" i="0">
                <a:latin typeface="+mj-ea"/>
                <a:ea typeface="+mj-ea"/>
                <a:cs typeface="한컴돋움" pitchFamily="18" charset="-127"/>
              </a:rPr>
              <a:t>기원 </a:t>
            </a:r>
          </a:p>
        </p:txBody>
      </p:sp>
      <p:sp>
        <p:nvSpPr>
          <p:cNvPr id="23" name="직사각형 23"/>
          <p:cNvSpPr>
            <a:spLocks noChangeArrowheads="1"/>
          </p:cNvSpPr>
          <p:nvPr/>
        </p:nvSpPr>
        <p:spPr bwMode="auto">
          <a:xfrm>
            <a:off x="1042988" y="1773238"/>
            <a:ext cx="71294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i="0">
                <a:latin typeface="+mj-ea"/>
                <a:ea typeface="+mj-ea"/>
              </a:rPr>
              <a:t>식육가공의 기원은 </a:t>
            </a:r>
            <a:r>
              <a:rPr lang="en-US" altLang="ko-KR" sz="1600" i="0">
                <a:latin typeface="+mj-ea"/>
                <a:ea typeface="+mj-ea"/>
              </a:rPr>
              <a:t>B.C. 8,000</a:t>
            </a:r>
            <a:r>
              <a:rPr lang="ko-KR" altLang="en-US" sz="1600" i="0">
                <a:latin typeface="+mj-ea"/>
                <a:ea typeface="+mj-ea"/>
              </a:rPr>
              <a:t>～</a:t>
            </a:r>
            <a:r>
              <a:rPr lang="en-US" altLang="ko-KR" sz="1600" i="0">
                <a:latin typeface="+mj-ea"/>
                <a:ea typeface="+mj-ea"/>
              </a:rPr>
              <a:t>10,000 </a:t>
            </a:r>
            <a:r>
              <a:rPr lang="ko-KR" altLang="en-US" sz="1600" i="0">
                <a:latin typeface="+mj-ea"/>
                <a:ea typeface="+mj-ea"/>
              </a:rPr>
              <a:t>년경으로 가축을 기르면서 생산된 축산물을 어떻게 하면 장기적으로 보관하여 안정적인 식량을 확보할 것인가를 고민하게 되면서 시작 </a:t>
            </a:r>
          </a:p>
        </p:txBody>
      </p:sp>
      <p:pic>
        <p:nvPicPr>
          <p:cNvPr id="24" name="Picture 2" descr="C:\Documents and Settings\user\Local Settings\Temporary Internet Files\Content.IE5\4GQHXMKC\MP900227746[1]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6013" y="3141663"/>
            <a:ext cx="272097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그림 26" descr="원시인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140200" y="3141663"/>
            <a:ext cx="2232025" cy="3197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구름 모양 설명선 25"/>
          <p:cNvSpPr/>
          <p:nvPr/>
        </p:nvSpPr>
        <p:spPr bwMode="auto">
          <a:xfrm>
            <a:off x="6516688" y="2708275"/>
            <a:ext cx="2447925" cy="1584325"/>
          </a:xfrm>
          <a:prstGeom prst="cloudCallout">
            <a:avLst>
              <a:gd name="adj1" fmla="val -88868"/>
              <a:gd name="adj2" fmla="val 7088"/>
            </a:avLst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altLang="ko-KR" sz="800" b="0" i="0" dirty="0">
              <a:latin typeface="돋움체" pitchFamily="49" charset="-127"/>
              <a:ea typeface="돋움체" pitchFamily="49" charset="-127"/>
            </a:endParaRPr>
          </a:p>
          <a:p>
            <a:pPr>
              <a:defRPr/>
            </a:pPr>
            <a:r>
              <a:rPr lang="ko-KR" altLang="en-US" sz="2200" b="0" i="0" dirty="0">
                <a:latin typeface="MD아롱체" pitchFamily="18" charset="-127"/>
                <a:ea typeface="MD아롱체" pitchFamily="18" charset="-127"/>
              </a:rPr>
              <a:t>먹고 남으면 어떡하지</a:t>
            </a:r>
            <a:r>
              <a:rPr lang="en-US" altLang="ko-KR" sz="2200" b="0" i="0" dirty="0">
                <a:latin typeface="MD아롱체" pitchFamily="18" charset="-127"/>
                <a:ea typeface="MD아롱체" pitchFamily="18" charset="-127"/>
              </a:rPr>
              <a:t>?</a:t>
            </a:r>
            <a:endParaRPr lang="ko-KR" altLang="en-US" sz="2200" b="0" i="0" dirty="0"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3" name="그림 12" descr="유럽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42988" y="2205038"/>
            <a:ext cx="4114800" cy="3209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타원 13"/>
          <p:cNvSpPr/>
          <p:nvPr/>
        </p:nvSpPr>
        <p:spPr bwMode="auto">
          <a:xfrm>
            <a:off x="2411413" y="1989138"/>
            <a:ext cx="1800225" cy="1655762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타원 14"/>
          <p:cNvSpPr/>
          <p:nvPr/>
        </p:nvSpPr>
        <p:spPr bwMode="auto">
          <a:xfrm>
            <a:off x="1187450" y="3933825"/>
            <a:ext cx="1800225" cy="165576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타원형 설명선 11"/>
          <p:cNvSpPr>
            <a:spLocks noChangeArrowheads="1"/>
          </p:cNvSpPr>
          <p:nvPr/>
        </p:nvSpPr>
        <p:spPr bwMode="auto">
          <a:xfrm>
            <a:off x="5795963" y="1341438"/>
            <a:ext cx="2592387" cy="935037"/>
          </a:xfrm>
          <a:prstGeom prst="wedgeEllipseCallout">
            <a:avLst>
              <a:gd name="adj1" fmla="val -135769"/>
              <a:gd name="adj2" fmla="val 116546"/>
            </a:avLst>
          </a:prstGeom>
          <a:solidFill>
            <a:schemeClr val="accent1">
              <a:alpha val="58823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ko-KR" altLang="en-US" i="0">
                <a:latin typeface="MD아롱체" pitchFamily="18" charset="-127"/>
                <a:ea typeface="MD아롱체" pitchFamily="18" charset="-127"/>
              </a:rPr>
              <a:t>낮은 기온으로 </a:t>
            </a:r>
            <a:endParaRPr lang="en-US" altLang="ko-KR" i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i="0">
                <a:latin typeface="MD아롱체" pitchFamily="18" charset="-127"/>
                <a:ea typeface="MD아롱체" pitchFamily="18" charset="-127"/>
              </a:rPr>
              <a:t>장기간 저장가능</a:t>
            </a:r>
            <a:endParaRPr lang="en-US" altLang="ko-KR" i="0"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18" name="타원형 설명선 12"/>
          <p:cNvSpPr>
            <a:spLocks noChangeArrowheads="1"/>
          </p:cNvSpPr>
          <p:nvPr/>
        </p:nvSpPr>
        <p:spPr bwMode="auto">
          <a:xfrm>
            <a:off x="5867400" y="2781300"/>
            <a:ext cx="2520950" cy="1079500"/>
          </a:xfrm>
          <a:prstGeom prst="wedgeEllipseCallout">
            <a:avLst>
              <a:gd name="adj1" fmla="val -188051"/>
              <a:gd name="adj2" fmla="val 139574"/>
            </a:avLst>
          </a:prstGeom>
          <a:solidFill>
            <a:schemeClr val="accent1">
              <a:alpha val="58823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ko-KR" altLang="en-US" i="0">
                <a:latin typeface="MD아롱체" pitchFamily="18" charset="-127"/>
                <a:ea typeface="MD아롱체" pitchFamily="18" charset="-127"/>
              </a:rPr>
              <a:t>따뜻한 기온으로 건조해서 저장</a:t>
            </a:r>
            <a:endParaRPr lang="en-US" altLang="ko-KR" i="0"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19" name="덧셈 기호 18"/>
          <p:cNvSpPr/>
          <p:nvPr/>
        </p:nvSpPr>
        <p:spPr bwMode="auto">
          <a:xfrm>
            <a:off x="5724525" y="4005263"/>
            <a:ext cx="503238" cy="576262"/>
          </a:xfrm>
          <a:prstGeom prst="mathPlu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20" name="TextBox 14"/>
          <p:cNvSpPr txBox="1">
            <a:spLocks noChangeArrowheads="1"/>
          </p:cNvSpPr>
          <p:nvPr/>
        </p:nvSpPr>
        <p:spPr bwMode="auto">
          <a:xfrm>
            <a:off x="6234113" y="3995738"/>
            <a:ext cx="19383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0" i="0">
                <a:latin typeface="휴먼모음T" pitchFamily="18" charset="-127"/>
                <a:ea typeface="휴먼모음T" pitchFamily="18" charset="-127"/>
              </a:rPr>
              <a:t>천연소금</a:t>
            </a:r>
            <a:endParaRPr lang="en-US" altLang="ko-KR" b="0" i="0">
              <a:latin typeface="휴먼모음T" pitchFamily="18" charset="-127"/>
              <a:ea typeface="휴먼모음T" pitchFamily="18" charset="-127"/>
            </a:endParaRPr>
          </a:p>
          <a:p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질산염 등 불순물 포함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1400" b="0" i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21" name="그림 20" descr="염장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940425" y="4724400"/>
            <a:ext cx="2447925" cy="1641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슬라이드 번호 개체 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835696" y="1413931"/>
            <a:ext cx="5466561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sz="2400" b="1" i="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비 선호 부위란</a:t>
            </a:r>
            <a:r>
              <a:rPr lang="en-US" altLang="ko-KR" sz="2400" b="1" i="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?</a:t>
            </a:r>
            <a:endParaRPr lang="ko-KR" altLang="en-US" sz="24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12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i="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특수부위로 활용</a:t>
            </a:r>
          </a:p>
          <a:p>
            <a:pPr>
              <a:lnSpc>
                <a:spcPct val="150000"/>
              </a:lnSpc>
            </a:pPr>
            <a:endParaRPr lang="ko-KR" altLang="en-US" sz="1200" b="1" i="0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en-US" altLang="ko-KR" sz="2400" b="1" i="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이용한 장기숙성 </a:t>
            </a:r>
            <a:r>
              <a:rPr lang="ko-KR" altLang="en-US" sz="24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endParaRPr lang="en-US" altLang="ko-KR" sz="2400" b="1" i="0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 - </a:t>
            </a:r>
            <a:r>
              <a:rPr lang="ko-KR" altLang="en-US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자연발효햄</a:t>
            </a:r>
            <a:endParaRPr lang="en-US" altLang="ko-KR" sz="24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 - </a:t>
            </a:r>
            <a:r>
              <a:rPr lang="ko-KR" altLang="en-US" sz="24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환경조절식</a:t>
            </a:r>
            <a:r>
              <a:rPr lang="ko-KR" altLang="en-US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endParaRPr lang="ko-KR" altLang="en-US" sz="24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i="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400" b="1" i="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4. </a:t>
            </a:r>
            <a:r>
              <a:rPr lang="ko-KR" altLang="en-US" sz="24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등심을 이용한 단기숙성 </a:t>
            </a:r>
            <a:r>
              <a:rPr lang="ko-KR" altLang="en-US" sz="24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endParaRPr lang="en-US" altLang="ko-KR" sz="24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1991251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 표 순 서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123950" y="2527300"/>
            <a:ext cx="1450975" cy="4603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가열육제품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1152525" y="4403725"/>
            <a:ext cx="1704975" cy="4619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비가열육제품</a:t>
            </a: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3417888" y="2527300"/>
            <a:ext cx="1450975" cy="4603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분쇄육제품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429000" y="3313113"/>
            <a:ext cx="1704975" cy="46037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비분쇄육제품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3429000" y="4416425"/>
            <a:ext cx="1450975" cy="4619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분쇄육제품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3440113" y="5241925"/>
            <a:ext cx="1703387" cy="46037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비분쇄육제품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6000750" y="2527300"/>
            <a:ext cx="2640013" cy="4603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프레스햄</a:t>
            </a:r>
            <a:r>
              <a:rPr lang="en-US" altLang="ko-KR" sz="2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소시지 등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6000750" y="3313113"/>
            <a:ext cx="2133600" cy="4603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쿡드햄</a:t>
            </a:r>
            <a:r>
              <a:rPr lang="en-US" altLang="ko-KR" sz="2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통햄</a:t>
            </a:r>
            <a:r>
              <a:rPr lang="en-US" altLang="ko-KR" sz="2400" b="0" i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등</a:t>
            </a: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6000750" y="4416425"/>
            <a:ext cx="1704975" cy="4619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발효소시지류</a:t>
            </a: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6000750" y="5241925"/>
            <a:ext cx="2692400" cy="8302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발효햄류</a:t>
            </a:r>
            <a:r>
              <a:rPr lang="en-US" altLang="ko-KR" sz="2400" b="0" i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장기</a:t>
            </a:r>
            <a:r>
              <a:rPr lang="en-US" altLang="ko-KR" sz="2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400" b="0" i="0">
                <a:latin typeface="휴먼모음T" pitchFamily="18" charset="-127"/>
                <a:ea typeface="휴먼모음T" pitchFamily="18" charset="-127"/>
              </a:rPr>
              <a:t>단기</a:t>
            </a:r>
            <a:r>
              <a:rPr lang="en-US" altLang="ko-KR" sz="2400" b="0" i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r>
              <a:rPr lang="en-US" altLang="ko-KR" sz="2400" b="0" i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en-US" altLang="ko-KR" sz="2400" b="0" i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Dry-cured ham</a:t>
            </a:r>
            <a:endParaRPr lang="ko-KR" altLang="en-US" sz="2400" b="0" i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29" name="꺾인 연결선 15"/>
          <p:cNvCxnSpPr>
            <a:cxnSpLocks noChangeShapeType="1"/>
            <a:stCxn id="13" idx="3"/>
            <a:endCxn id="17" idx="1"/>
          </p:cNvCxnSpPr>
          <p:nvPr/>
        </p:nvCxnSpPr>
        <p:spPr bwMode="auto">
          <a:xfrm>
            <a:off x="2574925" y="2757488"/>
            <a:ext cx="854075" cy="785812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" name="꺾인 연결선 17"/>
          <p:cNvCxnSpPr>
            <a:cxnSpLocks noChangeShapeType="1"/>
            <a:stCxn id="14" idx="3"/>
            <a:endCxn id="19" idx="1"/>
          </p:cNvCxnSpPr>
          <p:nvPr/>
        </p:nvCxnSpPr>
        <p:spPr bwMode="auto">
          <a:xfrm>
            <a:off x="2857500" y="4633913"/>
            <a:ext cx="582613" cy="838200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1" name="직선 연결선 21"/>
          <p:cNvCxnSpPr>
            <a:cxnSpLocks noChangeShapeType="1"/>
            <a:stCxn id="13" idx="3"/>
            <a:endCxn id="15" idx="1"/>
          </p:cNvCxnSpPr>
          <p:nvPr/>
        </p:nvCxnSpPr>
        <p:spPr bwMode="auto">
          <a:xfrm>
            <a:off x="2574925" y="2757488"/>
            <a:ext cx="8429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3" name="직선 연결선 24"/>
          <p:cNvCxnSpPr>
            <a:cxnSpLocks noChangeShapeType="1"/>
            <a:stCxn id="14" idx="3"/>
            <a:endCxn id="18" idx="1"/>
          </p:cNvCxnSpPr>
          <p:nvPr/>
        </p:nvCxnSpPr>
        <p:spPr bwMode="auto">
          <a:xfrm>
            <a:off x="2857500" y="4633913"/>
            <a:ext cx="571500" cy="142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4" name="직선 연결선 27"/>
          <p:cNvCxnSpPr>
            <a:cxnSpLocks noChangeShapeType="1"/>
            <a:stCxn id="15" idx="3"/>
            <a:endCxn id="20" idx="1"/>
          </p:cNvCxnSpPr>
          <p:nvPr/>
        </p:nvCxnSpPr>
        <p:spPr bwMode="auto">
          <a:xfrm>
            <a:off x="4868863" y="2757488"/>
            <a:ext cx="113188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5" name="직선 연결선 30"/>
          <p:cNvCxnSpPr>
            <a:cxnSpLocks noChangeShapeType="1"/>
            <a:stCxn id="17" idx="3"/>
            <a:endCxn id="21" idx="1"/>
          </p:cNvCxnSpPr>
          <p:nvPr/>
        </p:nvCxnSpPr>
        <p:spPr bwMode="auto">
          <a:xfrm>
            <a:off x="5133975" y="3543300"/>
            <a:ext cx="8667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6" name="직선 연결선 33"/>
          <p:cNvCxnSpPr>
            <a:cxnSpLocks noChangeShapeType="1"/>
            <a:stCxn id="18" idx="3"/>
            <a:endCxn id="27" idx="1"/>
          </p:cNvCxnSpPr>
          <p:nvPr/>
        </p:nvCxnSpPr>
        <p:spPr bwMode="auto">
          <a:xfrm>
            <a:off x="4879975" y="4648200"/>
            <a:ext cx="11207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" name="직선 연결선 36"/>
          <p:cNvCxnSpPr>
            <a:cxnSpLocks noChangeShapeType="1"/>
            <a:stCxn id="19" idx="3"/>
            <a:endCxn id="28" idx="1"/>
          </p:cNvCxnSpPr>
          <p:nvPr/>
        </p:nvCxnSpPr>
        <p:spPr bwMode="auto">
          <a:xfrm>
            <a:off x="5143500" y="5472113"/>
            <a:ext cx="857250" cy="18573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1000125" y="1428750"/>
            <a:ext cx="5443538" cy="647700"/>
          </a:xfrm>
          <a:prstGeom prst="rect">
            <a:avLst/>
          </a:prstGeom>
          <a:gradFill rotWithShape="1">
            <a:gsLst>
              <a:gs pos="0">
                <a:srgbClr val="333333"/>
              </a:gs>
              <a:gs pos="50000">
                <a:srgbClr val="70707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rgbClr val="EAEAEA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ko-KR" altLang="en-US" sz="3200" b="0" i="0" kern="0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발효햄의</a:t>
            </a:r>
            <a:r>
              <a:rPr lang="ko-KR" altLang="en-US" sz="3200" b="0" i="0" kern="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 가공방법적 위치</a:t>
            </a:r>
            <a:r>
              <a:rPr lang="en-US" altLang="ko-KR" sz="3200" b="0" i="0" kern="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(</a:t>
            </a:r>
            <a:r>
              <a:rPr lang="ko-KR" altLang="en-US" sz="3200" b="0" i="0" kern="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가열</a:t>
            </a:r>
            <a:r>
              <a:rPr lang="en-US" altLang="ko-KR" sz="3200" b="0" i="0" kern="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)</a:t>
            </a:r>
            <a:endParaRPr lang="ko-KR" altLang="en-US" sz="3200" b="0" i="0" kern="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  <a:cs typeface="+mj-cs"/>
            </a:endParaRPr>
          </a:p>
        </p:txBody>
      </p:sp>
      <p:sp>
        <p:nvSpPr>
          <p:cNvPr id="39" name="슬라이드 번호 개체 틀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1265238" y="1124744"/>
            <a:ext cx="3786187" cy="571500"/>
          </a:xfrm>
          <a:prstGeom prst="rect">
            <a:avLst/>
          </a:prstGeom>
          <a:gradFill rotWithShape="1">
            <a:gsLst>
              <a:gs pos="0">
                <a:srgbClr val="333333"/>
              </a:gs>
              <a:gs pos="50000">
                <a:srgbClr val="70707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rgbClr val="EAEAEA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ko-KR" altLang="en-US" sz="2800" b="0" i="0" kern="0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발효햄</a:t>
            </a:r>
            <a:r>
              <a:rPr lang="ko-KR" altLang="en-US" sz="2800" b="0" i="0" kern="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 품질 </a:t>
            </a:r>
            <a:r>
              <a:rPr lang="ko-KR" altLang="en-US" sz="2800" b="0" i="0" kern="0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영향요인   </a:t>
            </a:r>
            <a:endParaRPr lang="ko-KR" altLang="en-US" sz="2800" b="0" i="0" kern="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  <a:cs typeface="+mj-cs"/>
            </a:endParaRPr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 bwMode="auto">
          <a:xfrm>
            <a:off x="1187624" y="1844824"/>
            <a:ext cx="500062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defRPr/>
            </a:pPr>
            <a:r>
              <a:rPr lang="en-US" altLang="ko-KR" b="1" i="0" u="sng" kern="0" dirty="0">
                <a:latin typeface="휴먼모음T" pitchFamily="18" charset="-127"/>
                <a:ea typeface="휴먼모음T" pitchFamily="18" charset="-127"/>
              </a:rPr>
              <a:t>50% </a:t>
            </a:r>
            <a:r>
              <a:rPr lang="ko-KR" altLang="en-US" b="1" i="0" u="sng" kern="0" dirty="0" err="1">
                <a:latin typeface="휴먼모음T" pitchFamily="18" charset="-127"/>
                <a:ea typeface="휴먼모음T" pitchFamily="18" charset="-127"/>
              </a:rPr>
              <a:t>원료육</a:t>
            </a:r>
            <a:endParaRPr lang="ko-KR" altLang="en-US" b="1" i="0" u="sng" kern="0" dirty="0">
              <a:latin typeface="휴먼모음T" pitchFamily="18" charset="-127"/>
              <a:ea typeface="휴먼모음T" pitchFamily="18" charset="-127"/>
            </a:endParaRPr>
          </a:p>
          <a:p>
            <a:pPr marL="1143000" lvl="2" indent="-228600">
              <a:spcBef>
                <a:spcPct val="20000"/>
              </a:spcBef>
              <a:buFontTx/>
              <a:buChar char="•"/>
              <a:defRPr/>
            </a:pP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돼지 품종</a:t>
            </a:r>
            <a:r>
              <a:rPr lang="en-US" altLang="ko-KR" sz="1600" b="0" i="0" kern="0" dirty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재래종 또는 개량종</a:t>
            </a:r>
            <a:r>
              <a:rPr lang="en-US" altLang="ko-KR" sz="1600" b="0" i="0" kern="0" dirty="0"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1600" b="0" i="0" kern="0" dirty="0">
              <a:latin typeface="휴먼모음T" pitchFamily="18" charset="-127"/>
              <a:ea typeface="휴먼모음T" pitchFamily="18" charset="-127"/>
            </a:endParaRPr>
          </a:p>
          <a:p>
            <a:pPr marL="1143000" lvl="2" indent="-228600">
              <a:spcBef>
                <a:spcPct val="20000"/>
              </a:spcBef>
              <a:buFontTx/>
              <a:buChar char="•"/>
              <a:defRPr/>
            </a:pP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도축시기</a:t>
            </a:r>
            <a:r>
              <a:rPr lang="en-US" altLang="ko-KR" sz="1600" b="0" i="0" kern="0" dirty="0">
                <a:latin typeface="휴먼모음T" pitchFamily="18" charset="-127"/>
                <a:ea typeface="휴먼모음T" pitchFamily="18" charset="-127"/>
              </a:rPr>
              <a:t>(5-18</a:t>
            </a: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개월</a:t>
            </a:r>
            <a:r>
              <a:rPr lang="en-US" altLang="ko-KR" sz="1600" b="0" i="0" kern="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  <a:defRPr/>
            </a:pPr>
            <a:r>
              <a:rPr lang="ko-KR" altLang="en-US" sz="1600" kern="0" dirty="0" smtClean="0">
                <a:latin typeface="휴먼모음T" pitchFamily="18" charset="-127"/>
                <a:ea typeface="휴먼모음T" pitchFamily="18" charset="-127"/>
              </a:rPr>
              <a:t>성별</a:t>
            </a:r>
            <a:r>
              <a:rPr lang="en-US" altLang="ko-KR" sz="1600" kern="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600" kern="0" dirty="0" smtClean="0">
                <a:latin typeface="휴먼모음T" pitchFamily="18" charset="-127"/>
                <a:ea typeface="휴먼모음T" pitchFamily="18" charset="-127"/>
              </a:rPr>
              <a:t>도축스트레스</a:t>
            </a:r>
            <a:endParaRPr lang="en-US" altLang="ko-KR" sz="1600" b="0" i="0" kern="0" dirty="0">
              <a:latin typeface="휴먼모음T" pitchFamily="18" charset="-127"/>
              <a:ea typeface="휴먼모음T" pitchFamily="18" charset="-127"/>
            </a:endParaRPr>
          </a:p>
          <a:p>
            <a:pPr marL="1143000" lvl="2" indent="-228600">
              <a:spcBef>
                <a:spcPct val="20000"/>
              </a:spcBef>
              <a:buFontTx/>
              <a:buChar char="•"/>
              <a:defRPr/>
            </a:pP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사양방법</a:t>
            </a:r>
            <a:r>
              <a:rPr lang="en-US" altLang="ko-KR" sz="1600" b="0" i="0" kern="0" dirty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방목</a:t>
            </a:r>
            <a:r>
              <a:rPr lang="en-US" altLang="ko-KR" sz="1600" b="0" i="0" kern="0" dirty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집중</a:t>
            </a:r>
            <a:r>
              <a:rPr lang="en-US" altLang="ko-KR" sz="1600" b="0" i="0" kern="0" dirty="0">
                <a:latin typeface="휴먼모음T" pitchFamily="18" charset="-127"/>
                <a:ea typeface="휴먼모음T" pitchFamily="18" charset="-127"/>
              </a:rPr>
              <a:t>), </a:t>
            </a:r>
            <a:r>
              <a:rPr lang="ko-KR" altLang="en-US" sz="1600" b="0" i="0" kern="0" dirty="0">
                <a:latin typeface="휴먼모음T" pitchFamily="18" charset="-127"/>
                <a:ea typeface="휴먼모음T" pitchFamily="18" charset="-127"/>
              </a:rPr>
              <a:t>사료의 구성성분 등</a:t>
            </a: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2830686" y="3588419"/>
            <a:ext cx="4286250" cy="1845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lvl="1" eaLnBrk="0" hangingPunct="0">
              <a:lnSpc>
                <a:spcPts val="2300"/>
              </a:lnSpc>
            </a:pPr>
            <a:r>
              <a:rPr lang="en-US" altLang="ko-KR" b="1" i="0" u="sng" dirty="0">
                <a:latin typeface="휴먼모음T" pitchFamily="18" charset="-127"/>
                <a:ea typeface="휴먼모음T" pitchFamily="18" charset="-127"/>
              </a:rPr>
              <a:t>50% </a:t>
            </a:r>
            <a:r>
              <a:rPr lang="ko-KR" altLang="en-US" b="1" i="0" u="sng" dirty="0" smtClean="0">
                <a:latin typeface="휴먼모음T" pitchFamily="18" charset="-127"/>
                <a:ea typeface="휴먼모음T" pitchFamily="18" charset="-127"/>
              </a:rPr>
              <a:t>제조방법</a:t>
            </a:r>
            <a:endParaRPr lang="ko-KR" altLang="en-US" b="1" i="0" u="sng" dirty="0">
              <a:latin typeface="휴먼모음T" pitchFamily="18" charset="-127"/>
              <a:ea typeface="휴먼모음T" pitchFamily="18" charset="-127"/>
            </a:endParaRPr>
          </a:p>
          <a:p>
            <a:pPr lvl="2" eaLnBrk="0" hangingPunct="0">
              <a:lnSpc>
                <a:spcPts val="2300"/>
              </a:lnSpc>
              <a:buFontTx/>
              <a:buChar char="•"/>
            </a:pPr>
            <a:r>
              <a:rPr lang="ko-KR" altLang="en-US" sz="1600" b="0" i="0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600" b="0" i="0" dirty="0" err="1" smtClean="0">
                <a:latin typeface="휴먼모음T" pitchFamily="18" charset="-127"/>
                <a:ea typeface="휴먼모음T" pitchFamily="18" charset="-127"/>
              </a:rPr>
              <a:t>원료육</a:t>
            </a:r>
            <a:r>
              <a:rPr lang="ko-KR" altLang="en-US" sz="1600" b="0" i="0" dirty="0" smtClean="0">
                <a:latin typeface="휴먼모음T" pitchFamily="18" charset="-127"/>
                <a:ea typeface="휴먼모음T" pitchFamily="18" charset="-127"/>
              </a:rPr>
              <a:t> 처리방법</a:t>
            </a:r>
            <a:r>
              <a:rPr lang="en-US" altLang="ko-KR" sz="1600" b="0" i="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600" b="0" i="0" dirty="0" smtClean="0">
                <a:latin typeface="휴먼모음T" pitchFamily="18" charset="-127"/>
                <a:ea typeface="휴먼모음T" pitchFamily="18" charset="-127"/>
              </a:rPr>
              <a:t>냉장</a:t>
            </a:r>
            <a:r>
              <a:rPr lang="en-US" altLang="ko-KR" sz="1600" b="0" i="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600" b="0" i="0" dirty="0" smtClean="0">
                <a:latin typeface="휴먼모음T" pitchFamily="18" charset="-127"/>
                <a:ea typeface="휴먼모음T" pitchFamily="18" charset="-127"/>
              </a:rPr>
              <a:t>냉동</a:t>
            </a:r>
            <a:r>
              <a:rPr lang="en-US" altLang="ko-KR" sz="1600" b="0" i="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600" b="0" i="0" dirty="0" smtClean="0">
                <a:latin typeface="휴먼모음T" pitchFamily="18" charset="-127"/>
                <a:ea typeface="휴먼모음T" pitchFamily="18" charset="-127"/>
              </a:rPr>
              <a:t> </a:t>
            </a:r>
            <a:endParaRPr lang="en-US" altLang="ko-KR" sz="1600" b="0" i="0" dirty="0" smtClean="0">
              <a:latin typeface="휴먼모음T" pitchFamily="18" charset="-127"/>
              <a:ea typeface="휴먼모음T" pitchFamily="18" charset="-127"/>
            </a:endParaRPr>
          </a:p>
          <a:p>
            <a:pPr lvl="2" eaLnBrk="0" hangingPunct="0">
              <a:lnSpc>
                <a:spcPts val="2300"/>
              </a:lnSpc>
              <a:buFontTx/>
              <a:buChar char="•"/>
            </a:pP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600" dirty="0" err="1" smtClean="0">
                <a:latin typeface="휴먼모음T" pitchFamily="18" charset="-127"/>
                <a:ea typeface="휴먼모음T" pitchFamily="18" charset="-127"/>
              </a:rPr>
              <a:t>염지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방법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기간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600" dirty="0" err="1" smtClean="0">
                <a:latin typeface="휴먼모음T" pitchFamily="18" charset="-127"/>
                <a:ea typeface="휴먼모음T" pitchFamily="18" charset="-127"/>
              </a:rPr>
              <a:t>염지제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 등</a:t>
            </a:r>
            <a:endParaRPr lang="ko-KR" altLang="en-US" sz="1600" b="0" i="0" dirty="0">
              <a:latin typeface="휴먼모음T" pitchFamily="18" charset="-127"/>
              <a:ea typeface="휴먼모음T" pitchFamily="18" charset="-127"/>
            </a:endParaRPr>
          </a:p>
          <a:p>
            <a:pPr lvl="2" eaLnBrk="0" hangingPunct="0">
              <a:lnSpc>
                <a:spcPts val="2300"/>
              </a:lnSpc>
              <a:buFontTx/>
              <a:buChar char="•"/>
            </a:pPr>
            <a:r>
              <a:rPr lang="ko-KR" altLang="en-US" sz="1600" b="0" i="0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600" b="0" i="0" dirty="0" err="1">
                <a:latin typeface="휴먼모음T" pitchFamily="18" charset="-127"/>
                <a:ea typeface="휴먼모음T" pitchFamily="18" charset="-127"/>
              </a:rPr>
              <a:t>염지</a:t>
            </a:r>
            <a:r>
              <a:rPr lang="ko-KR" altLang="en-US" sz="1600" b="0" i="0" dirty="0">
                <a:latin typeface="휴먼모음T" pitchFamily="18" charset="-127"/>
                <a:ea typeface="휴먼모음T" pitchFamily="18" charset="-127"/>
              </a:rPr>
              <a:t> 후 정치 기간</a:t>
            </a:r>
            <a:endParaRPr lang="en-US" altLang="ko-KR" sz="1600" b="0" i="0" dirty="0">
              <a:latin typeface="휴먼모음T" pitchFamily="18" charset="-127"/>
              <a:ea typeface="휴먼모음T" pitchFamily="18" charset="-127"/>
            </a:endParaRPr>
          </a:p>
          <a:p>
            <a:pPr lvl="2" eaLnBrk="0" hangingPunct="0">
              <a:lnSpc>
                <a:spcPts val="2300"/>
              </a:lnSpc>
              <a:buFontTx/>
              <a:buChar char="•"/>
            </a:pPr>
            <a:r>
              <a:rPr lang="en-US" altLang="ko-KR" sz="1600" b="0" i="0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600" b="0" i="0" dirty="0">
                <a:latin typeface="휴먼모음T" pitchFamily="18" charset="-127"/>
                <a:ea typeface="휴먼모음T" pitchFamily="18" charset="-127"/>
              </a:rPr>
              <a:t>발효 및 건조 조건 및 기간</a:t>
            </a:r>
          </a:p>
          <a:p>
            <a:pPr lvl="2" eaLnBrk="0" hangingPunct="0">
              <a:lnSpc>
                <a:spcPts val="2300"/>
              </a:lnSpc>
              <a:buFontTx/>
              <a:buChar char="•"/>
            </a:pPr>
            <a:r>
              <a:rPr lang="ko-KR" altLang="en-US" sz="1600" b="0" i="0" dirty="0">
                <a:latin typeface="휴먼모음T" pitchFamily="18" charset="-127"/>
                <a:ea typeface="휴먼모음T" pitchFamily="18" charset="-127"/>
              </a:rPr>
              <a:t> 기타 처리조건들</a:t>
            </a:r>
            <a:r>
              <a:rPr lang="en-US" altLang="ko-KR" sz="1600" b="0" i="0" dirty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600" b="0" i="0" dirty="0">
                <a:latin typeface="휴먼모음T" pitchFamily="18" charset="-127"/>
                <a:ea typeface="휴먼모음T" pitchFamily="18" charset="-127"/>
              </a:rPr>
              <a:t>첨가물</a:t>
            </a:r>
            <a:r>
              <a:rPr lang="en-US" altLang="ko-KR" sz="1600" b="0" i="0" dirty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600" b="0" i="0" dirty="0">
                <a:latin typeface="휴먼모음T" pitchFamily="18" charset="-127"/>
                <a:ea typeface="휴먼모음T" pitchFamily="18" charset="-127"/>
              </a:rPr>
              <a:t>등</a:t>
            </a:r>
            <a:r>
              <a:rPr lang="en-US" altLang="ko-KR" sz="1600" b="0" i="0" dirty="0">
                <a:latin typeface="휴먼모음T" pitchFamily="18" charset="-127"/>
                <a:ea typeface="휴먼모음T" pitchFamily="18" charset="-127"/>
              </a:rPr>
              <a:t>)</a:t>
            </a:r>
          </a:p>
        </p:txBody>
      </p:sp>
      <p:pic>
        <p:nvPicPr>
          <p:cNvPr id="42" name="Picture 5"/>
          <p:cNvPicPr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73374" y="3588418"/>
            <a:ext cx="1580852" cy="149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3" descr="C:\Documents and Settings\성필남\Local Settings\Temporary Internet Files\Content.IE5\R6R4HAMI\MPj01786580000[1]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49961" y="2134617"/>
            <a:ext cx="2044263" cy="136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AutoShape 9"/>
          <p:cNvSpPr>
            <a:spLocks noChangeArrowheads="1"/>
          </p:cNvSpPr>
          <p:nvPr/>
        </p:nvSpPr>
        <p:spPr bwMode="auto">
          <a:xfrm rot="5400000">
            <a:off x="3213596" y="5556051"/>
            <a:ext cx="428625" cy="592137"/>
          </a:xfrm>
          <a:prstGeom prst="upArrow">
            <a:avLst>
              <a:gd name="adj1" fmla="val 52694"/>
              <a:gd name="adj2" fmla="val 57818"/>
            </a:avLst>
          </a:prstGeom>
          <a:gradFill rotWithShape="1">
            <a:gsLst>
              <a:gs pos="0">
                <a:srgbClr val="00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ko-KR" altLang="ko-KR"/>
          </a:p>
        </p:txBody>
      </p:sp>
      <p:grpSp>
        <p:nvGrpSpPr>
          <p:cNvPr id="45" name="Group 5"/>
          <p:cNvGrpSpPr>
            <a:grpSpLocks/>
          </p:cNvGrpSpPr>
          <p:nvPr/>
        </p:nvGrpSpPr>
        <p:grpSpPr bwMode="auto">
          <a:xfrm>
            <a:off x="3795415" y="5448895"/>
            <a:ext cx="4143375" cy="860425"/>
            <a:chOff x="385" y="663"/>
            <a:chExt cx="2086" cy="486"/>
          </a:xfrm>
        </p:grpSpPr>
        <p:grpSp>
          <p:nvGrpSpPr>
            <p:cNvPr id="46" name="Group 6"/>
            <p:cNvGrpSpPr>
              <a:grpSpLocks/>
            </p:cNvGrpSpPr>
            <p:nvPr/>
          </p:nvGrpSpPr>
          <p:grpSpPr bwMode="auto">
            <a:xfrm>
              <a:off x="385" y="663"/>
              <a:ext cx="2086" cy="363"/>
              <a:chOff x="657" y="663"/>
              <a:chExt cx="2086" cy="363"/>
            </a:xfrm>
          </p:grpSpPr>
          <p:sp>
            <p:nvSpPr>
              <p:cNvPr id="48" name="AutoShape 7"/>
              <p:cNvSpPr>
                <a:spLocks noChangeArrowheads="1"/>
              </p:cNvSpPr>
              <p:nvPr/>
            </p:nvSpPr>
            <p:spPr bwMode="auto">
              <a:xfrm>
                <a:off x="657" y="743"/>
                <a:ext cx="2086" cy="2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366FF"/>
                  </a:gs>
                  <a:gs pos="100000">
                    <a:srgbClr val="99CCFF"/>
                  </a:gs>
                </a:gsLst>
                <a:lin ang="2700000" scaled="1"/>
              </a:gradFill>
              <a:ln w="28575">
                <a:solidFill>
                  <a:srgbClr val="FFFFFF"/>
                </a:solidFill>
                <a:round/>
                <a:headEnd/>
                <a:tailEnd/>
              </a:ln>
              <a:effectLst>
                <a:outerShdw dist="38100" dir="5400000" sy="50000" rotWithShape="0">
                  <a:srgbClr val="EAEAEA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 i="0">
                  <a:latin typeface="굴림" charset="-127"/>
                  <a:ea typeface="굴림" charset="-127"/>
                </a:endParaRPr>
              </a:p>
            </p:txBody>
          </p:sp>
          <p:sp>
            <p:nvSpPr>
              <p:cNvPr id="49" name="AutoShape 8"/>
              <p:cNvSpPr>
                <a:spLocks noChangeArrowheads="1"/>
              </p:cNvSpPr>
              <p:nvPr/>
            </p:nvSpPr>
            <p:spPr bwMode="auto">
              <a:xfrm>
                <a:off x="762" y="761"/>
                <a:ext cx="1846" cy="15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59000"/>
                    </a:schemeClr>
                  </a:gs>
                  <a:gs pos="100000">
                    <a:srgbClr val="99CC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i="0"/>
              </a:p>
            </p:txBody>
          </p:sp>
          <p:sp>
            <p:nvSpPr>
              <p:cNvPr id="50" name="Oval 9"/>
              <p:cNvSpPr>
                <a:spLocks noChangeArrowheads="1"/>
              </p:cNvSpPr>
              <p:nvPr/>
            </p:nvSpPr>
            <p:spPr bwMode="auto">
              <a:xfrm rot="1526173" flipH="1">
                <a:off x="702" y="663"/>
                <a:ext cx="136" cy="27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i="0"/>
              </a:p>
            </p:txBody>
          </p:sp>
        </p:grp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542" y="784"/>
              <a:ext cx="174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b="0" i="0">
                  <a:latin typeface="Trebuchet MS" pitchFamily="34" charset="0"/>
                  <a:ea typeface="휴먼모음T" pitchFamily="18" charset="-127"/>
                </a:rPr>
                <a:t>최적의 조직감</a:t>
              </a:r>
              <a:r>
                <a:rPr lang="en-US" altLang="ko-KR" b="0" i="0">
                  <a:latin typeface="Trebuchet MS" pitchFamily="34" charset="0"/>
                  <a:ea typeface="휴먼모음T" pitchFamily="18" charset="-127"/>
                </a:rPr>
                <a:t>, </a:t>
              </a:r>
              <a:r>
                <a:rPr lang="ko-KR" altLang="en-US" b="0" i="0">
                  <a:latin typeface="Trebuchet MS" pitchFamily="34" charset="0"/>
                  <a:ea typeface="휴먼모음T" pitchFamily="18" charset="-127"/>
                </a:rPr>
                <a:t>풍미를 가진</a:t>
              </a:r>
              <a:r>
                <a:rPr lang="en-US" altLang="ko-KR" b="0" i="0">
                  <a:latin typeface="Trebuchet MS" pitchFamily="34" charset="0"/>
                  <a:ea typeface="휴먼모음T" pitchFamily="18" charset="-127"/>
                </a:rPr>
                <a:t> </a:t>
              </a:r>
              <a:r>
                <a:rPr lang="ko-KR" altLang="en-US" b="0" i="0">
                  <a:latin typeface="Trebuchet MS" pitchFamily="34" charset="0"/>
                  <a:ea typeface="휴먼모음T" pitchFamily="18" charset="-127"/>
                </a:rPr>
                <a:t>균일한 햄</a:t>
              </a:r>
            </a:p>
          </p:txBody>
        </p:sp>
      </p:grpSp>
      <p:sp>
        <p:nvSpPr>
          <p:cNvPr id="20" name="슬라이드 번호 개체 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99592" y="858778"/>
            <a:ext cx="5616624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자연발효햄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altLang="ko-KR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ko-KR" alt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시설없이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계절을 타고 제조</a:t>
            </a:r>
            <a:endParaRPr lang="en-US" altLang="ko-KR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" name="Picture 20" descr="원료육-뒷다리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81708" y="1701725"/>
            <a:ext cx="1643063" cy="123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22" descr="정형완료-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66582" y="1700808"/>
            <a:ext cx="1593850" cy="119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31" descr="C:\DOCUME~1\user\LOCALS~1\Temp\Hnc\BinData\EMB00000ad400b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10198" y="1701725"/>
            <a:ext cx="1636713" cy="1227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" name="Picture 33" descr="C:\DOCUME~1\user\LOCALS~1\Temp\Hnc\BinData\EMB00000ad400bd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38390" y="1700808"/>
            <a:ext cx="1631950" cy="1223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457870" y="1700808"/>
            <a:ext cx="1144865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ko-KR" altLang="en-US" sz="1400" b="1" i="0" err="1" smtClean="0">
                <a:latin typeface="+mj-ea"/>
                <a:ea typeface="+mj-ea"/>
              </a:rPr>
              <a:t>원료육</a:t>
            </a:r>
            <a:r>
              <a:rPr lang="ko-KR" altLang="en-US" sz="1400" b="1" i="0" dirty="0" smtClean="0">
                <a:latin typeface="+mj-ea"/>
                <a:ea typeface="+mj-ea"/>
              </a:rPr>
              <a:t> 정형</a:t>
            </a:r>
            <a:endParaRPr lang="ko-KR" altLang="en-US" sz="1400" b="1" i="0" dirty="0">
              <a:latin typeface="+mj-ea"/>
              <a:ea typeface="+mj-ea"/>
            </a:endParaRPr>
          </a:p>
        </p:txBody>
      </p:sp>
      <p:pic>
        <p:nvPicPr>
          <p:cNvPr id="50" name="Picture 19" descr="1차염지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31825" y="3206353"/>
            <a:ext cx="1833563" cy="137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Picture 20" descr="2차염지-2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38675" y="3206353"/>
            <a:ext cx="1835150" cy="137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" name="Picture 28" descr="C:\DOCUME~1\user\LOCALS~1\Temp\Hnc\BinData\EMB00000ad400c7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622550" y="3212703"/>
            <a:ext cx="1825625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Picture 30" descr="C:\DOCUME~1\user\LOCALS~1\Temp\Hnc\BinData\EMB00000ad400c8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635750" y="3212703"/>
            <a:ext cx="1824038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539552" y="2852936"/>
            <a:ext cx="543739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ko-KR" altLang="en-US" sz="1400" b="1" i="0" dirty="0" err="1" smtClean="0">
                <a:latin typeface="+mj-ea"/>
                <a:ea typeface="+mj-ea"/>
              </a:rPr>
              <a:t>염지</a:t>
            </a:r>
            <a:endParaRPr lang="ko-KR" altLang="en-US" sz="1400" b="1" i="0" dirty="0">
              <a:latin typeface="+mj-ea"/>
              <a:ea typeface="+mj-ea"/>
            </a:endParaRPr>
          </a:p>
        </p:txBody>
      </p:sp>
      <p:pic>
        <p:nvPicPr>
          <p:cNvPr id="55" name="그림 54" descr="그림1.jp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611561" y="4868440"/>
            <a:ext cx="1800200" cy="1350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그림 56" descr="noname01.jp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2483769" y="4868440"/>
            <a:ext cx="1824204" cy="1368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107504" y="4776687"/>
            <a:ext cx="543739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ko-KR" altLang="en-US" sz="1400" b="1" i="0" dirty="0" smtClean="0">
                <a:latin typeface="+mj-ea"/>
                <a:ea typeface="+mj-ea"/>
              </a:rPr>
              <a:t>세척</a:t>
            </a:r>
            <a:endParaRPr lang="ko-KR" altLang="en-US" sz="1400" b="1" i="0" dirty="0">
              <a:latin typeface="+mj-ea"/>
              <a:ea typeface="+mj-ea"/>
            </a:endParaRPr>
          </a:p>
        </p:txBody>
      </p:sp>
      <p:pic>
        <p:nvPicPr>
          <p:cNvPr id="59" name="그림 58" descr="noname01.bmp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5292403" y="4869160"/>
            <a:ext cx="1728546" cy="1298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" name="Text Box 25"/>
          <p:cNvSpPr txBox="1">
            <a:spLocks noChangeArrowheads="1"/>
          </p:cNvSpPr>
          <p:nvPr/>
        </p:nvSpPr>
        <p:spPr bwMode="auto">
          <a:xfrm>
            <a:off x="4316293" y="4797152"/>
            <a:ext cx="1011815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ko-KR" altLang="en-US" sz="1400" b="1" i="0" dirty="0" smtClean="0">
                <a:latin typeface="+mj-ea"/>
                <a:ea typeface="+mj-ea"/>
              </a:rPr>
              <a:t>숙성</a:t>
            </a:r>
            <a:r>
              <a:rPr lang="en-US" altLang="ko-KR" sz="1400" b="1" i="0" dirty="0" smtClean="0">
                <a:latin typeface="+mj-ea"/>
                <a:ea typeface="+mj-ea"/>
              </a:rPr>
              <a:t>, </a:t>
            </a:r>
            <a:r>
              <a:rPr lang="ko-KR" altLang="en-US" sz="1400" b="1" i="0" dirty="0" smtClean="0">
                <a:latin typeface="+mj-ea"/>
                <a:ea typeface="+mj-ea"/>
              </a:rPr>
              <a:t>건조</a:t>
            </a:r>
            <a:endParaRPr lang="ko-KR" altLang="en-US" sz="1400" b="1" i="0" dirty="0">
              <a:latin typeface="+mj-ea"/>
              <a:ea typeface="+mj-ea"/>
            </a:endParaRPr>
          </a:p>
        </p:txBody>
      </p:sp>
      <p:pic>
        <p:nvPicPr>
          <p:cNvPr id="62" name="그림 61" descr="noname01.bmp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7092280" y="4869160"/>
            <a:ext cx="1721674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슬라이드 번호 개체 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99592" y="858778"/>
            <a:ext cx="5616624" cy="4944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자연발효햄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품질특성</a:t>
            </a:r>
            <a:endParaRPr lang="en-US" altLang="ko-KR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7694844" y="2720430"/>
            <a:ext cx="1125628" cy="824841"/>
          </a:xfrm>
          <a:prstGeom prst="rect">
            <a:avLst/>
          </a:prstGeom>
          <a:solidFill>
            <a:srgbClr val="FF99CC"/>
          </a:solidFill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발효단계</a:t>
            </a:r>
          </a:p>
          <a:p>
            <a:pPr algn="ctr">
              <a:spcBef>
                <a:spcPct val="20000"/>
              </a:spcBef>
            </a:pP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중량감소</a:t>
            </a:r>
          </a:p>
          <a:p>
            <a:pPr algn="ctr">
              <a:spcBef>
                <a:spcPct val="20000"/>
              </a:spcBef>
            </a:pP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 가장 큼</a:t>
            </a:r>
          </a:p>
        </p:txBody>
      </p:sp>
      <p:graphicFrame>
        <p:nvGraphicFramePr>
          <p:cNvPr id="27" name="Object 23"/>
          <p:cNvGraphicFramePr>
            <a:graphicFrameLocks noChangeAspect="1"/>
          </p:cNvGraphicFramePr>
          <p:nvPr/>
        </p:nvGraphicFramePr>
        <p:xfrm>
          <a:off x="1074738" y="2277517"/>
          <a:ext cx="6719887" cy="4067175"/>
        </p:xfrm>
        <a:graphic>
          <a:graphicData uri="http://schemas.openxmlformats.org/presentationml/2006/ole">
            <p:oleObj spid="_x0000_s1026" name="차트" r:id="rId5" imgW="6086530" imgH="4086067" progId="MSGraph.Chart.8">
              <p:embed followColorScheme="full"/>
            </p:oleObj>
          </a:graphicData>
        </a:graphic>
      </p:graphicFrame>
      <p:sp>
        <p:nvSpPr>
          <p:cNvPr id="28" name="AutoShape 24"/>
          <p:cNvSpPr>
            <a:spLocks noChangeArrowheads="1"/>
          </p:cNvSpPr>
          <p:nvPr/>
        </p:nvSpPr>
        <p:spPr bwMode="auto">
          <a:xfrm>
            <a:off x="2035175" y="1556792"/>
            <a:ext cx="1223963" cy="1008063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DADADA"/>
              </a:gs>
              <a:gs pos="100000">
                <a:srgbClr val="96969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20099981" lon="20099981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96969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ko-KR" sz="1600" i="0">
                <a:latin typeface="HY헤드라인M" pitchFamily="18" charset="-127"/>
                <a:ea typeface="HY헤드라인M" pitchFamily="18" charset="-127"/>
              </a:rPr>
              <a:t>34.99%</a:t>
            </a:r>
          </a:p>
        </p:txBody>
      </p:sp>
      <p:sp>
        <p:nvSpPr>
          <p:cNvPr id="29" name="AutoShape 25"/>
          <p:cNvSpPr>
            <a:spLocks noChangeArrowheads="1"/>
          </p:cNvSpPr>
          <p:nvPr/>
        </p:nvSpPr>
        <p:spPr bwMode="auto">
          <a:xfrm>
            <a:off x="3475038" y="1556792"/>
            <a:ext cx="1223962" cy="1008063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DADADA"/>
              </a:gs>
              <a:gs pos="100000">
                <a:srgbClr val="96969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20099981" lon="20099981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96969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ko-KR" sz="1600" i="0">
                <a:latin typeface="HY헤드라인M" pitchFamily="18" charset="-127"/>
                <a:ea typeface="HY헤드라인M" pitchFamily="18" charset="-127"/>
              </a:rPr>
              <a:t>34.76%</a:t>
            </a:r>
          </a:p>
        </p:txBody>
      </p:sp>
      <p:sp>
        <p:nvSpPr>
          <p:cNvPr id="30" name="AutoShape 26"/>
          <p:cNvSpPr>
            <a:spLocks noChangeArrowheads="1"/>
          </p:cNvSpPr>
          <p:nvPr/>
        </p:nvSpPr>
        <p:spPr bwMode="auto">
          <a:xfrm>
            <a:off x="4914900" y="1556792"/>
            <a:ext cx="1223963" cy="1008063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DADADA"/>
              </a:gs>
              <a:gs pos="100000">
                <a:srgbClr val="96969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20099981" lon="20099981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96969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ko-KR" sz="1600" i="0">
                <a:latin typeface="HY헤드라인M" pitchFamily="18" charset="-127"/>
                <a:ea typeface="HY헤드라인M" pitchFamily="18" charset="-127"/>
              </a:rPr>
              <a:t>35.55%</a:t>
            </a:r>
          </a:p>
        </p:txBody>
      </p:sp>
      <p:sp>
        <p:nvSpPr>
          <p:cNvPr id="31" name="AutoShape 27"/>
          <p:cNvSpPr>
            <a:spLocks noChangeArrowheads="1"/>
          </p:cNvSpPr>
          <p:nvPr/>
        </p:nvSpPr>
        <p:spPr bwMode="auto">
          <a:xfrm>
            <a:off x="6354763" y="1556792"/>
            <a:ext cx="1223962" cy="1008063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DADADA"/>
              </a:gs>
              <a:gs pos="100000">
                <a:srgbClr val="96969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20099981" lon="20099981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96969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ko-KR" sz="1600" i="0">
                <a:latin typeface="HY헤드라인M" pitchFamily="18" charset="-127"/>
                <a:ea typeface="HY헤드라인M" pitchFamily="18" charset="-127"/>
              </a:rPr>
              <a:t>36.81%</a:t>
            </a:r>
          </a:p>
        </p:txBody>
      </p:sp>
      <p:sp>
        <p:nvSpPr>
          <p:cNvPr id="33" name="AutoShape 28"/>
          <p:cNvSpPr>
            <a:spLocks noChangeArrowheads="1"/>
          </p:cNvSpPr>
          <p:nvPr/>
        </p:nvSpPr>
        <p:spPr bwMode="auto">
          <a:xfrm>
            <a:off x="7123113" y="2925217"/>
            <a:ext cx="288925" cy="503238"/>
          </a:xfrm>
          <a:prstGeom prst="upDownArrow">
            <a:avLst>
              <a:gd name="adj1" fmla="val 50000"/>
              <a:gd name="adj2" fmla="val 34835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4" name="AutoShape 29"/>
          <p:cNvSpPr>
            <a:spLocks noChangeArrowheads="1"/>
          </p:cNvSpPr>
          <p:nvPr/>
        </p:nvSpPr>
        <p:spPr bwMode="auto">
          <a:xfrm>
            <a:off x="644525" y="1628230"/>
            <a:ext cx="1295400" cy="865187"/>
          </a:xfrm>
          <a:prstGeom prst="notchedRightArrow">
            <a:avLst>
              <a:gd name="adj1" fmla="val 50000"/>
              <a:gd name="adj2" fmla="val 37431"/>
            </a:avLst>
          </a:prstGeom>
          <a:gradFill rotWithShape="1">
            <a:gsLst>
              <a:gs pos="0">
                <a:srgbClr val="0000FF">
                  <a:gamma/>
                  <a:shade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ko-KR" altLang="en-US" sz="1600" b="0" i="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총 감량</a:t>
            </a:r>
          </a:p>
        </p:txBody>
      </p:sp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8" name="Object 15"/>
          <p:cNvGraphicFramePr>
            <a:graphicFrameLocks noChangeAspect="1"/>
          </p:cNvGraphicFramePr>
          <p:nvPr/>
        </p:nvGraphicFramePr>
        <p:xfrm>
          <a:off x="395288" y="1196975"/>
          <a:ext cx="4389437" cy="2416175"/>
        </p:xfrm>
        <a:graphic>
          <a:graphicData uri="http://schemas.openxmlformats.org/presentationml/2006/ole">
            <p:oleObj spid="_x0000_s2052" name="Worksheet" r:id="rId5" imgW="3572019" imgH="2124088" progId="Excel.Sheet.8">
              <p:embed/>
            </p:oleObj>
          </a:graphicData>
        </a:graphic>
      </p:graphicFrame>
      <p:pic>
        <p:nvPicPr>
          <p:cNvPr id="53" name="그림 52" descr="아미노산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67544" y="3933056"/>
            <a:ext cx="4320480" cy="2601692"/>
          </a:xfrm>
          <a:prstGeom prst="rect">
            <a:avLst/>
          </a:prstGeom>
        </p:spPr>
      </p:pic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5104798" y="3752823"/>
            <a:ext cx="1405141" cy="252241"/>
          </a:xfrm>
          <a:prstGeom prst="chevron">
            <a:avLst>
              <a:gd name="adj" fmla="val 38375"/>
            </a:avLst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969696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1400" b="0" i="0" dirty="0">
                <a:solidFill>
                  <a:schemeClr val="bg1"/>
                </a:solidFill>
                <a:latin typeface="+mj-ea"/>
                <a:ea typeface="+mj-ea"/>
              </a:rPr>
              <a:t>조직적 특성 </a:t>
            </a:r>
          </a:p>
        </p:txBody>
      </p:sp>
      <p:grpSp>
        <p:nvGrpSpPr>
          <p:cNvPr id="64" name="그룹 63"/>
          <p:cNvGrpSpPr/>
          <p:nvPr/>
        </p:nvGrpSpPr>
        <p:grpSpPr>
          <a:xfrm>
            <a:off x="5004048" y="4149080"/>
            <a:ext cx="3960440" cy="2592288"/>
            <a:chOff x="5168156" y="2009221"/>
            <a:chExt cx="3608594" cy="2779285"/>
          </a:xfrm>
        </p:grpSpPr>
        <p:sp>
          <p:nvSpPr>
            <p:cNvPr id="14" name="AutoShape 8"/>
            <p:cNvSpPr>
              <a:spLocks noChangeArrowheads="1"/>
            </p:cNvSpPr>
            <p:nvPr/>
          </p:nvSpPr>
          <p:spPr bwMode="auto">
            <a:xfrm>
              <a:off x="8055172" y="4325292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127.12</a:t>
              </a:r>
              <a:r>
                <a:rPr lang="en-US" altLang="ko-KR" sz="1000" b="0" i="0" baseline="3000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ab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15" name="AutoShape 9"/>
            <p:cNvSpPr>
              <a:spLocks noChangeArrowheads="1"/>
            </p:cNvSpPr>
            <p:nvPr/>
          </p:nvSpPr>
          <p:spPr bwMode="auto">
            <a:xfrm>
              <a:off x="7333594" y="4325292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136.22</a:t>
              </a:r>
              <a:r>
                <a:rPr lang="en-US" altLang="ko-KR" sz="1000" b="0" i="0" baseline="3000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a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6611312" y="4325292"/>
              <a:ext cx="722282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100.79</a:t>
              </a:r>
              <a:r>
                <a:rPr lang="en-US" altLang="ko-KR" sz="1000" b="0" i="0" baseline="3000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b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1" name="AutoShape 11"/>
            <p:cNvSpPr>
              <a:spLocks noChangeArrowheads="1"/>
            </p:cNvSpPr>
            <p:nvPr/>
          </p:nvSpPr>
          <p:spPr bwMode="auto">
            <a:xfrm>
              <a:off x="5889734" y="4325292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126.08</a:t>
              </a:r>
              <a:r>
                <a:rPr lang="en-US" altLang="ko-KR" sz="1000" b="0" i="0" baseline="3000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ab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2" name="AutoShape 12"/>
            <p:cNvSpPr>
              <a:spLocks noChangeArrowheads="1"/>
            </p:cNvSpPr>
            <p:nvPr/>
          </p:nvSpPr>
          <p:spPr bwMode="auto">
            <a:xfrm>
              <a:off x="5168156" y="4325292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Chewiness(kg)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3" name="AutoShape 13"/>
            <p:cNvSpPr>
              <a:spLocks noChangeArrowheads="1"/>
            </p:cNvSpPr>
            <p:nvPr/>
          </p:nvSpPr>
          <p:spPr bwMode="auto">
            <a:xfrm>
              <a:off x="8055172" y="3862077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5.11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4" name="AutoShape 14"/>
            <p:cNvSpPr>
              <a:spLocks noChangeArrowheads="1"/>
            </p:cNvSpPr>
            <p:nvPr/>
          </p:nvSpPr>
          <p:spPr bwMode="auto">
            <a:xfrm>
              <a:off x="7333594" y="3862077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5.44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5" name="AutoShape 15"/>
            <p:cNvSpPr>
              <a:spLocks noChangeArrowheads="1"/>
            </p:cNvSpPr>
            <p:nvPr/>
          </p:nvSpPr>
          <p:spPr bwMode="auto">
            <a:xfrm>
              <a:off x="6611312" y="3862077"/>
              <a:ext cx="722282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3.75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5889734" y="3862077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4.91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7" name="AutoShape 17"/>
            <p:cNvSpPr>
              <a:spLocks noChangeArrowheads="1"/>
            </p:cNvSpPr>
            <p:nvPr/>
          </p:nvSpPr>
          <p:spPr bwMode="auto">
            <a:xfrm>
              <a:off x="5168156" y="3862077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Gumminess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8" name="AutoShape 18"/>
            <p:cNvSpPr>
              <a:spLocks noChangeArrowheads="1"/>
            </p:cNvSpPr>
            <p:nvPr/>
          </p:nvSpPr>
          <p:spPr bwMode="auto">
            <a:xfrm>
              <a:off x="8055172" y="3398864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0.43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29" name="AutoShape 19"/>
            <p:cNvSpPr>
              <a:spLocks noChangeArrowheads="1"/>
            </p:cNvSpPr>
            <p:nvPr/>
          </p:nvSpPr>
          <p:spPr bwMode="auto">
            <a:xfrm>
              <a:off x="7333594" y="3398864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0.41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0" name="AutoShape 20"/>
            <p:cNvSpPr>
              <a:spLocks noChangeArrowheads="1"/>
            </p:cNvSpPr>
            <p:nvPr/>
          </p:nvSpPr>
          <p:spPr bwMode="auto">
            <a:xfrm>
              <a:off x="6611312" y="3398864"/>
              <a:ext cx="722282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0.40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1" name="AutoShape 21"/>
            <p:cNvSpPr>
              <a:spLocks noChangeArrowheads="1"/>
            </p:cNvSpPr>
            <p:nvPr/>
          </p:nvSpPr>
          <p:spPr bwMode="auto">
            <a:xfrm>
              <a:off x="5889734" y="3398864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0.40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3" name="AutoShape 22"/>
            <p:cNvSpPr>
              <a:spLocks noChangeArrowheads="1"/>
            </p:cNvSpPr>
            <p:nvPr/>
          </p:nvSpPr>
          <p:spPr bwMode="auto">
            <a:xfrm>
              <a:off x="5168156" y="3398864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Cohesiveness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4" name="AutoShape 23"/>
            <p:cNvSpPr>
              <a:spLocks noChangeArrowheads="1"/>
            </p:cNvSpPr>
            <p:nvPr/>
          </p:nvSpPr>
          <p:spPr bwMode="auto">
            <a:xfrm>
              <a:off x="8055172" y="2935649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25.12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5" name="AutoShape 24"/>
            <p:cNvSpPr>
              <a:spLocks noChangeArrowheads="1"/>
            </p:cNvSpPr>
            <p:nvPr/>
          </p:nvSpPr>
          <p:spPr bwMode="auto">
            <a:xfrm>
              <a:off x="7333594" y="2935649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25.16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6" name="AutoShape 25"/>
            <p:cNvSpPr>
              <a:spLocks noChangeArrowheads="1"/>
            </p:cNvSpPr>
            <p:nvPr/>
          </p:nvSpPr>
          <p:spPr bwMode="auto">
            <a:xfrm>
              <a:off x="6611312" y="2935649"/>
              <a:ext cx="722282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26.90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7" name="AutoShape 26"/>
            <p:cNvSpPr>
              <a:spLocks noChangeArrowheads="1"/>
            </p:cNvSpPr>
            <p:nvPr/>
          </p:nvSpPr>
          <p:spPr bwMode="auto">
            <a:xfrm>
              <a:off x="5889734" y="2935649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25.97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8" name="AutoShape 27"/>
            <p:cNvSpPr>
              <a:spLocks noChangeArrowheads="1"/>
            </p:cNvSpPr>
            <p:nvPr/>
          </p:nvSpPr>
          <p:spPr bwMode="auto">
            <a:xfrm>
              <a:off x="5168156" y="2935649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Springiness(mm)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39" name="AutoShape 28"/>
            <p:cNvSpPr>
              <a:spLocks noChangeArrowheads="1"/>
            </p:cNvSpPr>
            <p:nvPr/>
          </p:nvSpPr>
          <p:spPr bwMode="auto">
            <a:xfrm>
              <a:off x="8055172" y="2472436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11.88</a:t>
              </a:r>
              <a:r>
                <a:rPr lang="en-US" altLang="ko-KR" sz="1000" b="0" i="0" baseline="3000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a</a:t>
              </a:r>
              <a:endParaRPr lang="en-US" altLang="ko-KR" sz="1000" b="0" i="0">
                <a:solidFill>
                  <a:srgbClr val="3333FF"/>
                </a:solidFill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40" name="AutoShape 29"/>
            <p:cNvSpPr>
              <a:spLocks noChangeArrowheads="1"/>
            </p:cNvSpPr>
            <p:nvPr/>
          </p:nvSpPr>
          <p:spPr bwMode="auto">
            <a:xfrm>
              <a:off x="7333594" y="2472436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13.26</a:t>
              </a:r>
              <a:r>
                <a:rPr lang="en-US" altLang="ko-KR" sz="1000" b="0" i="0" baseline="3000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a</a:t>
              </a:r>
              <a:endParaRPr lang="en-US" altLang="ko-KR" sz="1000" b="0" i="0">
                <a:solidFill>
                  <a:srgbClr val="3333FF"/>
                </a:solidFill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41" name="AutoShape 30"/>
            <p:cNvSpPr>
              <a:spLocks noChangeArrowheads="1"/>
            </p:cNvSpPr>
            <p:nvPr/>
          </p:nvSpPr>
          <p:spPr bwMode="auto">
            <a:xfrm>
              <a:off x="6611312" y="2472436"/>
              <a:ext cx="722282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9.32</a:t>
              </a:r>
              <a:r>
                <a:rPr lang="en-US" altLang="ko-KR" sz="1000" b="0" i="0" baseline="3000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b</a:t>
              </a:r>
              <a:endParaRPr lang="en-US" altLang="ko-KR" sz="1000" b="0" i="0">
                <a:solidFill>
                  <a:srgbClr val="3333FF"/>
                </a:solidFill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42" name="AutoShape 31"/>
            <p:cNvSpPr>
              <a:spLocks noChangeArrowheads="1"/>
            </p:cNvSpPr>
            <p:nvPr/>
          </p:nvSpPr>
          <p:spPr bwMode="auto">
            <a:xfrm>
              <a:off x="5889734" y="2472436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12.09</a:t>
              </a:r>
              <a:r>
                <a:rPr lang="en-US" altLang="ko-KR" sz="1000" b="0" i="0" baseline="30000">
                  <a:solidFill>
                    <a:srgbClr val="3333FF"/>
                  </a:solidFill>
                  <a:latin typeface="+mj-ea"/>
                  <a:ea typeface="+mj-ea"/>
                  <a:cs typeface="휴먼모음T" pitchFamily="18" charset="-127"/>
                </a:rPr>
                <a:t>a</a:t>
              </a:r>
              <a:endParaRPr lang="en-US" altLang="ko-KR" sz="1000" b="0" i="0">
                <a:solidFill>
                  <a:srgbClr val="3333FF"/>
                </a:solidFill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43" name="AutoShape 32"/>
            <p:cNvSpPr>
              <a:spLocks noChangeArrowheads="1"/>
            </p:cNvSpPr>
            <p:nvPr/>
          </p:nvSpPr>
          <p:spPr bwMode="auto">
            <a:xfrm>
              <a:off x="5168156" y="2472436"/>
              <a:ext cx="721578" cy="463214"/>
            </a:xfrm>
            <a:prstGeom prst="bevel">
              <a:avLst>
                <a:gd name="adj" fmla="val 12500"/>
              </a:avLst>
            </a:prstGeom>
            <a:solidFill>
              <a:srgbClr val="99CCFF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rgbClr val="000000"/>
                  </a:solidFill>
                  <a:latin typeface="+mj-ea"/>
                  <a:ea typeface="+mj-ea"/>
                  <a:cs typeface="휴먼모음T" pitchFamily="18" charset="-127"/>
                </a:rPr>
                <a:t>Hardness(Kg)</a:t>
              </a:r>
              <a:endParaRPr lang="en-US" altLang="ko-KR" sz="1000" b="0" i="0">
                <a:latin typeface="+mj-ea"/>
                <a:ea typeface="+mj-ea"/>
                <a:cs typeface="휴먼모음T" pitchFamily="18" charset="-127"/>
              </a:endParaRPr>
            </a:p>
          </p:txBody>
        </p:sp>
        <p:sp>
          <p:nvSpPr>
            <p:cNvPr id="44" name="AutoShape 33"/>
            <p:cNvSpPr>
              <a:spLocks noChangeArrowheads="1"/>
            </p:cNvSpPr>
            <p:nvPr/>
          </p:nvSpPr>
          <p:spPr bwMode="auto">
            <a:xfrm>
              <a:off x="8055172" y="2009221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003366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000" b="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저염</a:t>
              </a:r>
              <a:r>
                <a:rPr lang="en-US" altLang="ko-KR" sz="1000" b="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+ </a:t>
              </a:r>
              <a:r>
                <a:rPr lang="en-US" altLang="ko-KR" sz="100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NaNO</a:t>
              </a:r>
              <a:r>
                <a:rPr lang="en-US" altLang="ko-KR" sz="1000" i="0" baseline="-2500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2</a:t>
              </a:r>
            </a:p>
          </p:txBody>
        </p:sp>
        <p:sp>
          <p:nvSpPr>
            <p:cNvPr id="45" name="AutoShape 34"/>
            <p:cNvSpPr>
              <a:spLocks noChangeArrowheads="1"/>
            </p:cNvSpPr>
            <p:nvPr/>
          </p:nvSpPr>
          <p:spPr bwMode="auto">
            <a:xfrm>
              <a:off x="7333594" y="2009221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003366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000" b="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고염</a:t>
              </a:r>
              <a:r>
                <a:rPr lang="en-US" altLang="ko-KR" sz="1000" b="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+ </a:t>
              </a:r>
              <a:r>
                <a:rPr lang="en-US" altLang="ko-KR" sz="100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NaNO</a:t>
              </a:r>
              <a:r>
                <a:rPr lang="en-US" altLang="ko-KR" sz="1000" i="0" baseline="-2500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2</a:t>
              </a:r>
            </a:p>
          </p:txBody>
        </p:sp>
        <p:sp>
          <p:nvSpPr>
            <p:cNvPr id="46" name="AutoShape 35"/>
            <p:cNvSpPr>
              <a:spLocks noChangeArrowheads="1"/>
            </p:cNvSpPr>
            <p:nvPr/>
          </p:nvSpPr>
          <p:spPr bwMode="auto">
            <a:xfrm>
              <a:off x="6611312" y="2009221"/>
              <a:ext cx="722282" cy="463215"/>
            </a:xfrm>
            <a:prstGeom prst="bevel">
              <a:avLst>
                <a:gd name="adj" fmla="val 12500"/>
              </a:avLst>
            </a:prstGeom>
            <a:solidFill>
              <a:srgbClr val="003366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000" b="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저염</a:t>
              </a:r>
            </a:p>
          </p:txBody>
        </p:sp>
        <p:sp>
          <p:nvSpPr>
            <p:cNvPr id="47" name="AutoShape 36"/>
            <p:cNvSpPr>
              <a:spLocks noChangeArrowheads="1"/>
            </p:cNvSpPr>
            <p:nvPr/>
          </p:nvSpPr>
          <p:spPr bwMode="auto">
            <a:xfrm>
              <a:off x="5889734" y="2009221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003366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sz="1000" b="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고염</a:t>
              </a:r>
            </a:p>
          </p:txBody>
        </p:sp>
        <p:sp>
          <p:nvSpPr>
            <p:cNvPr id="48" name="AutoShape 37"/>
            <p:cNvSpPr>
              <a:spLocks noChangeArrowheads="1"/>
            </p:cNvSpPr>
            <p:nvPr/>
          </p:nvSpPr>
          <p:spPr bwMode="auto">
            <a:xfrm>
              <a:off x="5168156" y="2009221"/>
              <a:ext cx="721578" cy="463215"/>
            </a:xfrm>
            <a:prstGeom prst="bevel">
              <a:avLst>
                <a:gd name="adj" fmla="val 12500"/>
              </a:avLst>
            </a:prstGeom>
            <a:solidFill>
              <a:srgbClr val="003366"/>
            </a:solidFill>
            <a:ln w="127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1000" b="0" i="0">
                  <a:solidFill>
                    <a:schemeClr val="bg1"/>
                  </a:solidFill>
                  <a:latin typeface="+mj-ea"/>
                  <a:ea typeface="+mj-ea"/>
                  <a:cs typeface="휴먼모음T" pitchFamily="18" charset="-127"/>
                </a:rPr>
                <a:t> </a:t>
              </a:r>
            </a:p>
          </p:txBody>
        </p:sp>
      </p:grpSp>
      <p:sp>
        <p:nvSpPr>
          <p:cNvPr id="65" name="AutoShape 2"/>
          <p:cNvSpPr>
            <a:spLocks noChangeArrowheads="1"/>
          </p:cNvSpPr>
          <p:nvPr/>
        </p:nvSpPr>
        <p:spPr bwMode="auto">
          <a:xfrm>
            <a:off x="5004048" y="908720"/>
            <a:ext cx="1800448" cy="288032"/>
          </a:xfrm>
          <a:prstGeom prst="chevron">
            <a:avLst>
              <a:gd name="adj" fmla="val 37345"/>
            </a:avLst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969696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ko-KR" altLang="en-US" sz="1400">
                <a:solidFill>
                  <a:schemeClr val="bg1"/>
                </a:solidFill>
                <a:latin typeface="+mn-ea"/>
              </a:rPr>
              <a:t>이화학적 특성 </a:t>
            </a:r>
          </a:p>
        </p:txBody>
      </p:sp>
      <p:grpSp>
        <p:nvGrpSpPr>
          <p:cNvPr id="108" name="그룹 107"/>
          <p:cNvGrpSpPr/>
          <p:nvPr/>
        </p:nvGrpSpPr>
        <p:grpSpPr>
          <a:xfrm>
            <a:off x="5004048" y="1340768"/>
            <a:ext cx="3959795" cy="2304256"/>
            <a:chOff x="467544" y="1340768"/>
            <a:chExt cx="3959795" cy="2376536"/>
          </a:xfrm>
        </p:grpSpPr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>
              <a:off x="3419872" y="1844824"/>
              <a:ext cx="401177" cy="33545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ko-KR" altLang="en-US" sz="1000"/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2699792" y="1700808"/>
              <a:ext cx="745274" cy="40011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ko-KR" altLang="en-US" sz="1000" b="0" i="0" dirty="0">
                  <a:latin typeface="HY헤드라인M" pitchFamily="18" charset="-127"/>
                  <a:ea typeface="HY헤드라인M" pitchFamily="18" charset="-127"/>
                </a:rPr>
                <a:t>수분함량 감소</a:t>
              </a:r>
            </a:p>
          </p:txBody>
        </p:sp>
        <p:grpSp>
          <p:nvGrpSpPr>
            <p:cNvPr id="66" name="Group 330"/>
            <p:cNvGrpSpPr>
              <a:grpSpLocks/>
            </p:cNvGrpSpPr>
            <p:nvPr/>
          </p:nvGrpSpPr>
          <p:grpSpPr bwMode="auto">
            <a:xfrm>
              <a:off x="467544" y="2421359"/>
              <a:ext cx="3959795" cy="1295945"/>
              <a:chOff x="431" y="2523"/>
              <a:chExt cx="4944" cy="1225"/>
            </a:xfrm>
          </p:grpSpPr>
          <p:sp>
            <p:nvSpPr>
              <p:cNvPr id="67" name="AutoShape 182"/>
              <p:cNvSpPr>
                <a:spLocks noChangeArrowheads="1"/>
              </p:cNvSpPr>
              <p:nvPr/>
            </p:nvSpPr>
            <p:spPr bwMode="auto">
              <a:xfrm>
                <a:off x="4386" y="3440"/>
                <a:ext cx="989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1.71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68" name="AutoShape 181"/>
              <p:cNvSpPr>
                <a:spLocks noChangeArrowheads="1"/>
              </p:cNvSpPr>
              <p:nvPr/>
            </p:nvSpPr>
            <p:spPr bwMode="auto">
              <a:xfrm>
                <a:off x="3398" y="3440"/>
                <a:ext cx="988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2.33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69" name="AutoShape 180"/>
              <p:cNvSpPr>
                <a:spLocks noChangeArrowheads="1"/>
              </p:cNvSpPr>
              <p:nvPr/>
            </p:nvSpPr>
            <p:spPr bwMode="auto">
              <a:xfrm>
                <a:off x="2408" y="3440"/>
                <a:ext cx="990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1.28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0" name="AutoShape 179"/>
              <p:cNvSpPr>
                <a:spLocks noChangeArrowheads="1"/>
              </p:cNvSpPr>
              <p:nvPr/>
            </p:nvSpPr>
            <p:spPr bwMode="auto">
              <a:xfrm>
                <a:off x="1420" y="3440"/>
                <a:ext cx="988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2.35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1" name="AutoShape 178"/>
              <p:cNvSpPr>
                <a:spLocks noChangeArrowheads="1"/>
              </p:cNvSpPr>
              <p:nvPr/>
            </p:nvSpPr>
            <p:spPr bwMode="auto">
              <a:xfrm>
                <a:off x="431" y="3440"/>
                <a:ext cx="989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NaNO</a:t>
                </a:r>
                <a:r>
                  <a:rPr lang="en-US" altLang="ko-KR" sz="1000" baseline="-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2</a:t>
                </a: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(ppm)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2" name="AutoShape 177"/>
              <p:cNvSpPr>
                <a:spLocks noChangeArrowheads="1"/>
              </p:cNvSpPr>
              <p:nvPr/>
            </p:nvSpPr>
            <p:spPr bwMode="auto">
              <a:xfrm>
                <a:off x="4386" y="3131"/>
                <a:ext cx="989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39.22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3" name="AutoShape 176"/>
              <p:cNvSpPr>
                <a:spLocks noChangeArrowheads="1"/>
              </p:cNvSpPr>
              <p:nvPr/>
            </p:nvSpPr>
            <p:spPr bwMode="auto">
              <a:xfrm>
                <a:off x="3398" y="3131"/>
                <a:ext cx="988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32.53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4" name="AutoShape 175"/>
              <p:cNvSpPr>
                <a:spLocks noChangeArrowheads="1"/>
              </p:cNvSpPr>
              <p:nvPr/>
            </p:nvSpPr>
            <p:spPr bwMode="auto">
              <a:xfrm>
                <a:off x="2408" y="3131"/>
                <a:ext cx="990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35.30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5" name="AutoShape 174"/>
              <p:cNvSpPr>
                <a:spLocks noChangeArrowheads="1"/>
              </p:cNvSpPr>
              <p:nvPr/>
            </p:nvSpPr>
            <p:spPr bwMode="auto">
              <a:xfrm>
                <a:off x="1420" y="3131"/>
                <a:ext cx="988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32.19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6" name="AutoShape 173"/>
              <p:cNvSpPr>
                <a:spLocks noChangeArrowheads="1"/>
              </p:cNvSpPr>
              <p:nvPr/>
            </p:nvSpPr>
            <p:spPr bwMode="auto">
              <a:xfrm>
                <a:off x="431" y="3131"/>
                <a:ext cx="989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VBN(mg%)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7" name="AutoShape 167"/>
              <p:cNvSpPr>
                <a:spLocks noChangeArrowheads="1"/>
              </p:cNvSpPr>
              <p:nvPr/>
            </p:nvSpPr>
            <p:spPr bwMode="auto">
              <a:xfrm>
                <a:off x="4386" y="2831"/>
                <a:ext cx="989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5.60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c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8" name="AutoShape 166"/>
              <p:cNvSpPr>
                <a:spLocks noChangeArrowheads="1"/>
              </p:cNvSpPr>
              <p:nvPr/>
            </p:nvSpPr>
            <p:spPr bwMode="auto">
              <a:xfrm>
                <a:off x="3398" y="2831"/>
                <a:ext cx="988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7.81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79" name="AutoShape 165"/>
              <p:cNvSpPr>
                <a:spLocks noChangeArrowheads="1"/>
              </p:cNvSpPr>
              <p:nvPr/>
            </p:nvSpPr>
            <p:spPr bwMode="auto">
              <a:xfrm>
                <a:off x="2408" y="2831"/>
                <a:ext cx="990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5.93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bc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0" name="AutoShape 164"/>
              <p:cNvSpPr>
                <a:spLocks noChangeArrowheads="1"/>
              </p:cNvSpPr>
              <p:nvPr/>
            </p:nvSpPr>
            <p:spPr bwMode="auto">
              <a:xfrm>
                <a:off x="1420" y="2831"/>
                <a:ext cx="988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6.85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1" name="AutoShape 163"/>
              <p:cNvSpPr>
                <a:spLocks noChangeArrowheads="1"/>
              </p:cNvSpPr>
              <p:nvPr/>
            </p:nvSpPr>
            <p:spPr bwMode="auto">
              <a:xfrm>
                <a:off x="431" y="2831"/>
                <a:ext cx="989" cy="309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염도</a:t>
                </a: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(%)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2" name="AutoShape 157"/>
              <p:cNvSpPr>
                <a:spLocks noChangeArrowheads="1"/>
              </p:cNvSpPr>
              <p:nvPr/>
            </p:nvSpPr>
            <p:spPr bwMode="auto">
              <a:xfrm>
                <a:off x="4386" y="2523"/>
                <a:ext cx="989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 b="1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88.12</a:t>
                </a:r>
                <a:r>
                  <a:rPr lang="en-US" altLang="ko-KR" sz="1000" b="1" baseline="30000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ab</a:t>
                </a:r>
                <a:endParaRPr lang="en-US" altLang="ko-KR" sz="10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3" name="AutoShape 156"/>
              <p:cNvSpPr>
                <a:spLocks noChangeArrowheads="1"/>
              </p:cNvSpPr>
              <p:nvPr/>
            </p:nvSpPr>
            <p:spPr bwMode="auto">
              <a:xfrm>
                <a:off x="3398" y="2523"/>
                <a:ext cx="988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 b="1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85.42</a:t>
                </a:r>
                <a:r>
                  <a:rPr lang="en-US" altLang="ko-KR" sz="1000" b="1" baseline="30000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c</a:t>
                </a:r>
                <a:endParaRPr lang="en-US" altLang="ko-KR" sz="10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4" name="AutoShape 155"/>
              <p:cNvSpPr>
                <a:spLocks noChangeArrowheads="1"/>
              </p:cNvSpPr>
              <p:nvPr/>
            </p:nvSpPr>
            <p:spPr bwMode="auto">
              <a:xfrm>
                <a:off x="2408" y="2523"/>
                <a:ext cx="990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 b="1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88.78</a:t>
                </a:r>
                <a:r>
                  <a:rPr lang="en-US" altLang="ko-KR" sz="1000" b="1" baseline="30000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a</a:t>
                </a:r>
                <a:endParaRPr lang="en-US" altLang="ko-KR" sz="10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5" name="AutoShape 154"/>
              <p:cNvSpPr>
                <a:spLocks noChangeArrowheads="1"/>
              </p:cNvSpPr>
              <p:nvPr/>
            </p:nvSpPr>
            <p:spPr bwMode="auto">
              <a:xfrm>
                <a:off x="1420" y="2523"/>
                <a:ext cx="988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 b="1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86.03</a:t>
                </a:r>
                <a:r>
                  <a:rPr lang="en-US" altLang="ko-KR" sz="1000" b="1" baseline="30000" dirty="0">
                    <a:solidFill>
                      <a:srgbClr val="FF0000"/>
                    </a:solidFill>
                    <a:latin typeface="+mj-ea"/>
                    <a:ea typeface="+mj-ea"/>
                    <a:cs typeface="한컴바탕" pitchFamily="18" charset="-127"/>
                  </a:rPr>
                  <a:t>bc</a:t>
                </a:r>
                <a:endParaRPr lang="en-US" altLang="ko-KR" sz="1000" b="1" dirty="0">
                  <a:solidFill>
                    <a:srgbClr val="FF0000"/>
                  </a:solidFill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6" name="AutoShape 153"/>
              <p:cNvSpPr>
                <a:spLocks noChangeArrowheads="1"/>
              </p:cNvSpPr>
              <p:nvPr/>
            </p:nvSpPr>
            <p:spPr bwMode="auto">
              <a:xfrm>
                <a:off x="431" y="2523"/>
                <a:ext cx="989" cy="308"/>
              </a:xfrm>
              <a:prstGeom prst="bevel">
                <a:avLst>
                  <a:gd name="adj" fmla="val 12500"/>
                </a:avLst>
              </a:prstGeom>
              <a:solidFill>
                <a:srgbClr val="CCFF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aw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</p:grpSp>
        <p:grpSp>
          <p:nvGrpSpPr>
            <p:cNvPr id="87" name="Group 333"/>
            <p:cNvGrpSpPr>
              <a:grpSpLocks/>
            </p:cNvGrpSpPr>
            <p:nvPr/>
          </p:nvGrpSpPr>
          <p:grpSpPr bwMode="auto">
            <a:xfrm>
              <a:off x="467544" y="1340768"/>
              <a:ext cx="3959795" cy="1080591"/>
              <a:chOff x="431" y="935"/>
              <a:chExt cx="4944" cy="1271"/>
            </a:xfrm>
          </p:grpSpPr>
          <p:sp>
            <p:nvSpPr>
              <p:cNvPr id="88" name="AutoShape 51"/>
              <p:cNvSpPr>
                <a:spLocks noChangeArrowheads="1"/>
              </p:cNvSpPr>
              <p:nvPr/>
            </p:nvSpPr>
            <p:spPr bwMode="auto">
              <a:xfrm>
                <a:off x="4386" y="1570"/>
                <a:ext cx="989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5.67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89" name="AutoShape 50"/>
              <p:cNvSpPr>
                <a:spLocks noChangeArrowheads="1"/>
              </p:cNvSpPr>
              <p:nvPr/>
            </p:nvSpPr>
            <p:spPr bwMode="auto">
              <a:xfrm>
                <a:off x="3398" y="1570"/>
                <a:ext cx="988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5.58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0" name="AutoShape 49"/>
              <p:cNvSpPr>
                <a:spLocks noChangeArrowheads="1"/>
              </p:cNvSpPr>
              <p:nvPr/>
            </p:nvSpPr>
            <p:spPr bwMode="auto">
              <a:xfrm>
                <a:off x="2408" y="1570"/>
                <a:ext cx="990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5.56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ab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1" name="AutoShape 48"/>
              <p:cNvSpPr>
                <a:spLocks noChangeArrowheads="1"/>
              </p:cNvSpPr>
              <p:nvPr/>
            </p:nvSpPr>
            <p:spPr bwMode="auto">
              <a:xfrm>
                <a:off x="1420" y="1570"/>
                <a:ext cx="988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5.46</a:t>
                </a:r>
                <a:r>
                  <a:rPr lang="en-US" altLang="ko-KR" sz="1000" baseline="30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b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2" name="AutoShape 47"/>
              <p:cNvSpPr>
                <a:spLocks noChangeArrowheads="1"/>
              </p:cNvSpPr>
              <p:nvPr/>
            </p:nvSpPr>
            <p:spPr bwMode="auto">
              <a:xfrm>
                <a:off x="431" y="1570"/>
                <a:ext cx="989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염지 후 </a:t>
                </a: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pH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3" name="AutoShape 46"/>
              <p:cNvSpPr>
                <a:spLocks noChangeArrowheads="1"/>
              </p:cNvSpPr>
              <p:nvPr/>
            </p:nvSpPr>
            <p:spPr bwMode="auto">
              <a:xfrm>
                <a:off x="4386" y="1253"/>
                <a:ext cx="989" cy="317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5.67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4" name="AutoShape 45"/>
              <p:cNvSpPr>
                <a:spLocks noChangeArrowheads="1"/>
              </p:cNvSpPr>
              <p:nvPr/>
            </p:nvSpPr>
            <p:spPr bwMode="auto">
              <a:xfrm>
                <a:off x="3398" y="1253"/>
                <a:ext cx="988" cy="317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5.65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5" name="AutoShape 44"/>
              <p:cNvSpPr>
                <a:spLocks noChangeArrowheads="1"/>
              </p:cNvSpPr>
              <p:nvPr/>
            </p:nvSpPr>
            <p:spPr bwMode="auto">
              <a:xfrm>
                <a:off x="2408" y="1253"/>
                <a:ext cx="990" cy="317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5.58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6" name="AutoShape 43"/>
              <p:cNvSpPr>
                <a:spLocks noChangeArrowheads="1"/>
              </p:cNvSpPr>
              <p:nvPr/>
            </p:nvSpPr>
            <p:spPr bwMode="auto">
              <a:xfrm>
                <a:off x="1420" y="1253"/>
                <a:ext cx="988" cy="317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5.57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7" name="AutoShape 42"/>
              <p:cNvSpPr>
                <a:spLocks noChangeArrowheads="1"/>
              </p:cNvSpPr>
              <p:nvPr/>
            </p:nvSpPr>
            <p:spPr bwMode="auto">
              <a:xfrm>
                <a:off x="431" y="1253"/>
                <a:ext cx="989" cy="317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 dirty="0" err="1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원료육</a:t>
                </a:r>
                <a:r>
                  <a:rPr lang="ko-KR" altLang="en-US" sz="1000" dirty="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 </a:t>
                </a:r>
                <a:r>
                  <a:rPr lang="en-US" altLang="ko-KR" sz="1000" dirty="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pH</a:t>
                </a:r>
                <a:endParaRPr lang="en-US" altLang="ko-KR" sz="1000" dirty="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8" name="AutoShape 41"/>
              <p:cNvSpPr>
                <a:spLocks noChangeArrowheads="1"/>
              </p:cNvSpPr>
              <p:nvPr/>
            </p:nvSpPr>
            <p:spPr bwMode="auto">
              <a:xfrm>
                <a:off x="4386" y="1888"/>
                <a:ext cx="989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5.98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99" name="AutoShape 40"/>
              <p:cNvSpPr>
                <a:spLocks noChangeArrowheads="1"/>
              </p:cNvSpPr>
              <p:nvPr/>
            </p:nvSpPr>
            <p:spPr bwMode="auto">
              <a:xfrm>
                <a:off x="3398" y="1888"/>
                <a:ext cx="988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5.79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100" name="AutoShape 39"/>
              <p:cNvSpPr>
                <a:spLocks noChangeArrowheads="1"/>
              </p:cNvSpPr>
              <p:nvPr/>
            </p:nvSpPr>
            <p:spPr bwMode="auto">
              <a:xfrm>
                <a:off x="2408" y="1888"/>
                <a:ext cx="990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5.92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101" name="AutoShape 38"/>
              <p:cNvSpPr>
                <a:spLocks noChangeArrowheads="1"/>
              </p:cNvSpPr>
              <p:nvPr/>
            </p:nvSpPr>
            <p:spPr bwMode="auto">
              <a:xfrm>
                <a:off x="1420" y="1888"/>
                <a:ext cx="988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5.81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102" name="AutoShape 37"/>
              <p:cNvSpPr>
                <a:spLocks noChangeArrowheads="1"/>
              </p:cNvSpPr>
              <p:nvPr/>
            </p:nvSpPr>
            <p:spPr bwMode="auto">
              <a:xfrm>
                <a:off x="431" y="1888"/>
                <a:ext cx="989" cy="318"/>
              </a:xfrm>
              <a:prstGeom prst="bevel">
                <a:avLst>
                  <a:gd name="adj" fmla="val 12500"/>
                </a:avLst>
              </a:prstGeom>
              <a:solidFill>
                <a:srgbClr val="FFCC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en-US" altLang="ko-KR" sz="1000">
                    <a:solidFill>
                      <a:srgbClr val="000000"/>
                    </a:solidFill>
                    <a:latin typeface="+mj-ea"/>
                    <a:ea typeface="+mj-ea"/>
                    <a:cs typeface="한컴바탕" pitchFamily="18" charset="-127"/>
                  </a:rPr>
                  <a:t>Ham pH</a:t>
                </a:r>
                <a:endParaRPr lang="en-US" altLang="ko-KR" sz="1000">
                  <a:latin typeface="+mj-ea"/>
                  <a:ea typeface="+mj-ea"/>
                  <a:cs typeface="한컴바탕" pitchFamily="18" charset="-127"/>
                </a:endParaRPr>
              </a:p>
            </p:txBody>
          </p:sp>
          <p:sp>
            <p:nvSpPr>
              <p:cNvPr id="103" name="AutoShape 323"/>
              <p:cNvSpPr>
                <a:spLocks noChangeArrowheads="1"/>
              </p:cNvSpPr>
              <p:nvPr/>
            </p:nvSpPr>
            <p:spPr bwMode="auto">
              <a:xfrm>
                <a:off x="4386" y="935"/>
                <a:ext cx="989" cy="318"/>
              </a:xfrm>
              <a:prstGeom prst="bevel">
                <a:avLst>
                  <a:gd name="adj" fmla="val 12500"/>
                </a:avLst>
              </a:prstGeom>
              <a:solidFill>
                <a:srgbClr val="0000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 b="1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저염</a:t>
                </a:r>
                <a:r>
                  <a:rPr lang="en-US" altLang="ko-KR" sz="1000" b="1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+NaNO</a:t>
                </a:r>
                <a:r>
                  <a:rPr lang="en-US" altLang="ko-KR" sz="1000" b="1" baseline="-25000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2</a:t>
                </a:r>
              </a:p>
            </p:txBody>
          </p:sp>
          <p:sp>
            <p:nvSpPr>
              <p:cNvPr id="104" name="AutoShape 324"/>
              <p:cNvSpPr>
                <a:spLocks noChangeArrowheads="1"/>
              </p:cNvSpPr>
              <p:nvPr/>
            </p:nvSpPr>
            <p:spPr bwMode="auto">
              <a:xfrm>
                <a:off x="3398" y="935"/>
                <a:ext cx="988" cy="318"/>
              </a:xfrm>
              <a:prstGeom prst="bevel">
                <a:avLst>
                  <a:gd name="adj" fmla="val 12500"/>
                </a:avLst>
              </a:prstGeom>
              <a:solidFill>
                <a:srgbClr val="0000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 b="1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고염</a:t>
                </a:r>
                <a:r>
                  <a:rPr lang="en-US" altLang="ko-KR" sz="1000" b="1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+NaNO</a:t>
                </a:r>
                <a:r>
                  <a:rPr lang="en-US" altLang="ko-KR" sz="1000" b="1" baseline="-25000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2</a:t>
                </a:r>
              </a:p>
            </p:txBody>
          </p:sp>
          <p:sp>
            <p:nvSpPr>
              <p:cNvPr id="105" name="AutoShape 325"/>
              <p:cNvSpPr>
                <a:spLocks noChangeArrowheads="1"/>
              </p:cNvSpPr>
              <p:nvPr/>
            </p:nvSpPr>
            <p:spPr bwMode="auto">
              <a:xfrm>
                <a:off x="2408" y="935"/>
                <a:ext cx="990" cy="318"/>
              </a:xfrm>
              <a:prstGeom prst="bevel">
                <a:avLst>
                  <a:gd name="adj" fmla="val 12500"/>
                </a:avLst>
              </a:prstGeom>
              <a:solidFill>
                <a:srgbClr val="0000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 b="1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저염</a:t>
                </a:r>
              </a:p>
            </p:txBody>
          </p:sp>
          <p:sp>
            <p:nvSpPr>
              <p:cNvPr id="106" name="AutoShape 326"/>
              <p:cNvSpPr>
                <a:spLocks noChangeArrowheads="1"/>
              </p:cNvSpPr>
              <p:nvPr/>
            </p:nvSpPr>
            <p:spPr bwMode="auto">
              <a:xfrm>
                <a:off x="1420" y="935"/>
                <a:ext cx="988" cy="318"/>
              </a:xfrm>
              <a:prstGeom prst="bevel">
                <a:avLst>
                  <a:gd name="adj" fmla="val 12500"/>
                </a:avLst>
              </a:prstGeom>
              <a:solidFill>
                <a:srgbClr val="0000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 b="1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고염</a:t>
                </a:r>
              </a:p>
            </p:txBody>
          </p:sp>
          <p:sp>
            <p:nvSpPr>
              <p:cNvPr id="107" name="AutoShape 331"/>
              <p:cNvSpPr>
                <a:spLocks noChangeArrowheads="1"/>
              </p:cNvSpPr>
              <p:nvPr/>
            </p:nvSpPr>
            <p:spPr bwMode="auto">
              <a:xfrm>
                <a:off x="431" y="935"/>
                <a:ext cx="989" cy="317"/>
              </a:xfrm>
              <a:prstGeom prst="bevel">
                <a:avLst>
                  <a:gd name="adj" fmla="val 12500"/>
                </a:avLst>
              </a:prstGeom>
              <a:solidFill>
                <a:srgbClr val="0000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0"/>
                  </a:spcBef>
                </a:pPr>
                <a:r>
                  <a:rPr lang="ko-KR" altLang="en-US" sz="1000" b="1">
                    <a:solidFill>
                      <a:srgbClr val="FFFF00"/>
                    </a:solidFill>
                    <a:latin typeface="+mj-ea"/>
                    <a:ea typeface="+mj-ea"/>
                    <a:cs typeface="한컴바탕" pitchFamily="18" charset="-127"/>
                  </a:rPr>
                  <a:t>구 분</a:t>
                </a:r>
              </a:p>
            </p:txBody>
          </p:sp>
        </p:grpSp>
      </p:grpSp>
      <p:sp>
        <p:nvSpPr>
          <p:cNvPr id="109" name="Text Box 17"/>
          <p:cNvSpPr txBox="1">
            <a:spLocks noChangeArrowheads="1"/>
          </p:cNvSpPr>
          <p:nvPr/>
        </p:nvSpPr>
        <p:spPr bwMode="auto">
          <a:xfrm>
            <a:off x="2401390" y="1772816"/>
            <a:ext cx="116249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200" b="1" i="0">
                <a:latin typeface="+mn-ea"/>
              </a:rPr>
              <a:t>수분함량 감소</a:t>
            </a:r>
          </a:p>
        </p:txBody>
      </p:sp>
      <p:sp>
        <p:nvSpPr>
          <p:cNvPr id="110" name="Line 16"/>
          <p:cNvSpPr>
            <a:spLocks noChangeShapeType="1"/>
          </p:cNvSpPr>
          <p:nvPr/>
        </p:nvSpPr>
        <p:spPr bwMode="auto">
          <a:xfrm flipH="1">
            <a:off x="3275856" y="1772817"/>
            <a:ext cx="648072" cy="43204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1" name="슬라이드 번호 개체 틀 1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Rectangle 121"/>
          <p:cNvSpPr>
            <a:spLocks noChangeArrowheads="1"/>
          </p:cNvSpPr>
          <p:nvPr/>
        </p:nvSpPr>
        <p:spPr bwMode="auto">
          <a:xfrm>
            <a:off x="0" y="2674938"/>
            <a:ext cx="9144000" cy="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15" name="AutoShape 2"/>
          <p:cNvSpPr>
            <a:spLocks noChangeArrowheads="1"/>
          </p:cNvSpPr>
          <p:nvPr/>
        </p:nvSpPr>
        <p:spPr bwMode="auto">
          <a:xfrm>
            <a:off x="395289" y="837952"/>
            <a:ext cx="2448520" cy="502816"/>
          </a:xfrm>
          <a:prstGeom prst="chevron">
            <a:avLst>
              <a:gd name="adj" fmla="val 38785"/>
            </a:avLst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969696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altLang="ko-KR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>
                <a:solidFill>
                  <a:schemeClr val="bg1"/>
                </a:solidFill>
                <a:latin typeface="+mj-ea"/>
                <a:ea typeface="+mj-ea"/>
              </a:rPr>
              <a:t>독특한 풍미 형성 </a:t>
            </a:r>
          </a:p>
        </p:txBody>
      </p:sp>
      <p:sp>
        <p:nvSpPr>
          <p:cNvPr id="118" name="Rectangle 50"/>
          <p:cNvSpPr>
            <a:spLocks noChangeArrowheads="1"/>
          </p:cNvSpPr>
          <p:nvPr/>
        </p:nvSpPr>
        <p:spPr bwMode="auto">
          <a:xfrm>
            <a:off x="4479634" y="2826708"/>
            <a:ext cx="184730" cy="33855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endParaRPr lang="ko-KR" altLang="en-US" sz="1600">
              <a:latin typeface="+mj-ea"/>
              <a:ea typeface="+mj-ea"/>
            </a:endParaRPr>
          </a:p>
        </p:txBody>
      </p:sp>
      <p:sp>
        <p:nvSpPr>
          <p:cNvPr id="119" name="AutoShape 217"/>
          <p:cNvSpPr>
            <a:spLocks noChangeArrowheads="1"/>
          </p:cNvSpPr>
          <p:nvPr/>
        </p:nvSpPr>
        <p:spPr bwMode="auto">
          <a:xfrm>
            <a:off x="7078663" y="3688135"/>
            <a:ext cx="1670050" cy="388937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4.19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0" name="AutoShape 216"/>
          <p:cNvSpPr>
            <a:spLocks noChangeArrowheads="1"/>
          </p:cNvSpPr>
          <p:nvPr/>
        </p:nvSpPr>
        <p:spPr bwMode="auto">
          <a:xfrm>
            <a:off x="5407025" y="3688135"/>
            <a:ext cx="1671638" cy="388937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4.57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1" name="AutoShape 215"/>
          <p:cNvSpPr>
            <a:spLocks noChangeArrowheads="1"/>
          </p:cNvSpPr>
          <p:nvPr/>
        </p:nvSpPr>
        <p:spPr bwMode="auto">
          <a:xfrm>
            <a:off x="3736975" y="3688135"/>
            <a:ext cx="1670050" cy="388937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5.79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2" name="AutoShape 214"/>
          <p:cNvSpPr>
            <a:spLocks noChangeArrowheads="1"/>
          </p:cNvSpPr>
          <p:nvPr/>
        </p:nvSpPr>
        <p:spPr bwMode="auto">
          <a:xfrm>
            <a:off x="2065338" y="3688135"/>
            <a:ext cx="1671637" cy="388937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5.25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3" name="AutoShape 213"/>
          <p:cNvSpPr>
            <a:spLocks noChangeArrowheads="1"/>
          </p:cNvSpPr>
          <p:nvPr/>
        </p:nvSpPr>
        <p:spPr bwMode="auto">
          <a:xfrm>
            <a:off x="395288" y="3688135"/>
            <a:ext cx="1670050" cy="388937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산패취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4" name="AutoShape 212"/>
          <p:cNvSpPr>
            <a:spLocks noChangeArrowheads="1"/>
          </p:cNvSpPr>
          <p:nvPr/>
        </p:nvSpPr>
        <p:spPr bwMode="auto">
          <a:xfrm>
            <a:off x="7078663" y="3302372"/>
            <a:ext cx="1670050" cy="385763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7.15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5" name="AutoShape 211"/>
          <p:cNvSpPr>
            <a:spLocks noChangeArrowheads="1"/>
          </p:cNvSpPr>
          <p:nvPr/>
        </p:nvSpPr>
        <p:spPr bwMode="auto">
          <a:xfrm>
            <a:off x="5407025" y="3302372"/>
            <a:ext cx="1671638" cy="385763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6.95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6" name="AutoShape 210"/>
          <p:cNvSpPr>
            <a:spLocks noChangeArrowheads="1"/>
          </p:cNvSpPr>
          <p:nvPr/>
        </p:nvSpPr>
        <p:spPr bwMode="auto">
          <a:xfrm>
            <a:off x="3736975" y="3302372"/>
            <a:ext cx="1670050" cy="385763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6.94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7" name="AutoShape 209"/>
          <p:cNvSpPr>
            <a:spLocks noChangeArrowheads="1"/>
          </p:cNvSpPr>
          <p:nvPr/>
        </p:nvSpPr>
        <p:spPr bwMode="auto">
          <a:xfrm>
            <a:off x="2065338" y="3302372"/>
            <a:ext cx="1671637" cy="385763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6.78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8" name="AutoShape 208"/>
          <p:cNvSpPr>
            <a:spLocks noChangeArrowheads="1"/>
          </p:cNvSpPr>
          <p:nvPr/>
        </p:nvSpPr>
        <p:spPr bwMode="auto">
          <a:xfrm>
            <a:off x="395288" y="3302372"/>
            <a:ext cx="1670050" cy="385763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풍미 강도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29" name="AutoShape 207"/>
          <p:cNvSpPr>
            <a:spLocks noChangeArrowheads="1"/>
          </p:cNvSpPr>
          <p:nvPr/>
        </p:nvSpPr>
        <p:spPr bwMode="auto">
          <a:xfrm>
            <a:off x="7078663" y="2911847"/>
            <a:ext cx="1670050" cy="390525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3.33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0" name="AutoShape 206"/>
          <p:cNvSpPr>
            <a:spLocks noChangeArrowheads="1"/>
          </p:cNvSpPr>
          <p:nvPr/>
        </p:nvSpPr>
        <p:spPr bwMode="auto">
          <a:xfrm>
            <a:off x="5407025" y="2911847"/>
            <a:ext cx="1671638" cy="390525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3.80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1" name="AutoShape 205"/>
          <p:cNvSpPr>
            <a:spLocks noChangeArrowheads="1"/>
          </p:cNvSpPr>
          <p:nvPr/>
        </p:nvSpPr>
        <p:spPr bwMode="auto">
          <a:xfrm>
            <a:off x="3736975" y="2911847"/>
            <a:ext cx="1670050" cy="390525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3.75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2" name="AutoShape 204"/>
          <p:cNvSpPr>
            <a:spLocks noChangeArrowheads="1"/>
          </p:cNvSpPr>
          <p:nvPr/>
        </p:nvSpPr>
        <p:spPr bwMode="auto">
          <a:xfrm>
            <a:off x="2065338" y="2911847"/>
            <a:ext cx="1671637" cy="390525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4.46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3" name="AutoShape 203"/>
          <p:cNvSpPr>
            <a:spLocks noChangeArrowheads="1"/>
          </p:cNvSpPr>
          <p:nvPr/>
        </p:nvSpPr>
        <p:spPr bwMode="auto">
          <a:xfrm>
            <a:off x="395288" y="2911847"/>
            <a:ext cx="1670050" cy="390525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쓴맛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4" name="AutoShape 197"/>
          <p:cNvSpPr>
            <a:spLocks noChangeArrowheads="1"/>
          </p:cNvSpPr>
          <p:nvPr/>
        </p:nvSpPr>
        <p:spPr bwMode="auto">
          <a:xfrm>
            <a:off x="7078663" y="2524497"/>
            <a:ext cx="1670050" cy="38735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7.31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5" name="AutoShape 196"/>
          <p:cNvSpPr>
            <a:spLocks noChangeArrowheads="1"/>
          </p:cNvSpPr>
          <p:nvPr/>
        </p:nvSpPr>
        <p:spPr bwMode="auto">
          <a:xfrm>
            <a:off x="5407025" y="2524497"/>
            <a:ext cx="1671638" cy="38735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7.53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6" name="AutoShape 195"/>
          <p:cNvSpPr>
            <a:spLocks noChangeArrowheads="1"/>
          </p:cNvSpPr>
          <p:nvPr/>
        </p:nvSpPr>
        <p:spPr bwMode="auto">
          <a:xfrm>
            <a:off x="3736975" y="2524497"/>
            <a:ext cx="1670050" cy="38735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7.08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7" name="AutoShape 194"/>
          <p:cNvSpPr>
            <a:spLocks noChangeArrowheads="1"/>
          </p:cNvSpPr>
          <p:nvPr/>
        </p:nvSpPr>
        <p:spPr bwMode="auto">
          <a:xfrm>
            <a:off x="2065338" y="2524497"/>
            <a:ext cx="1671637" cy="38735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7.88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38" name="AutoShape 193"/>
          <p:cNvSpPr>
            <a:spLocks noChangeArrowheads="1"/>
          </p:cNvSpPr>
          <p:nvPr/>
        </p:nvSpPr>
        <p:spPr bwMode="auto">
          <a:xfrm>
            <a:off x="395288" y="2524497"/>
            <a:ext cx="1670050" cy="38735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짠맛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grpSp>
        <p:nvGrpSpPr>
          <p:cNvPr id="158" name="그룹 157"/>
          <p:cNvGrpSpPr/>
          <p:nvPr/>
        </p:nvGrpSpPr>
        <p:grpSpPr>
          <a:xfrm>
            <a:off x="395288" y="2192883"/>
            <a:ext cx="8353425" cy="403622"/>
            <a:chOff x="395288" y="1873250"/>
            <a:chExt cx="8353425" cy="656640"/>
          </a:xfrm>
        </p:grpSpPr>
        <p:sp>
          <p:nvSpPr>
            <p:cNvPr id="116" name="Rectangle 3"/>
            <p:cNvSpPr>
              <a:spLocks noChangeArrowheads="1"/>
            </p:cNvSpPr>
            <p:nvPr/>
          </p:nvSpPr>
          <p:spPr bwMode="auto">
            <a:xfrm>
              <a:off x="4479634" y="2073861"/>
              <a:ext cx="184730" cy="33855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17" name="Rectangle 4"/>
            <p:cNvSpPr>
              <a:spLocks noChangeArrowheads="1"/>
            </p:cNvSpPr>
            <p:nvPr/>
          </p:nvSpPr>
          <p:spPr bwMode="auto">
            <a:xfrm>
              <a:off x="4479634" y="2191336"/>
              <a:ext cx="184730" cy="33855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39" name="AutoShape 192"/>
            <p:cNvSpPr>
              <a:spLocks noChangeArrowheads="1"/>
            </p:cNvSpPr>
            <p:nvPr/>
          </p:nvSpPr>
          <p:spPr bwMode="auto">
            <a:xfrm>
              <a:off x="7078663" y="1873250"/>
              <a:ext cx="1670050" cy="596900"/>
            </a:xfrm>
            <a:prstGeom prst="bevel">
              <a:avLst>
                <a:gd name="adj" fmla="val 12500"/>
              </a:avLst>
            </a:prstGeom>
            <a:solidFill>
              <a:srgbClr val="FFFF99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spcBef>
                  <a:spcPct val="0"/>
                </a:spcBef>
              </a:pPr>
              <a:r>
                <a:rPr lang="en-US" altLang="ko-KR" sz="16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6.59</a:t>
              </a:r>
              <a:r>
                <a:rPr lang="en-US" altLang="ko-KR" sz="1600" baseline="300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1600">
                <a:latin typeface="+mj-ea"/>
                <a:ea typeface="+mj-ea"/>
                <a:cs typeface="한컴바탕" pitchFamily="18" charset="-127"/>
              </a:endParaRPr>
            </a:p>
          </p:txBody>
        </p:sp>
        <p:sp>
          <p:nvSpPr>
            <p:cNvPr id="140" name="AutoShape 191"/>
            <p:cNvSpPr>
              <a:spLocks noChangeArrowheads="1"/>
            </p:cNvSpPr>
            <p:nvPr/>
          </p:nvSpPr>
          <p:spPr bwMode="auto">
            <a:xfrm>
              <a:off x="5407025" y="1873250"/>
              <a:ext cx="1671638" cy="596900"/>
            </a:xfrm>
            <a:prstGeom prst="bevel">
              <a:avLst>
                <a:gd name="adj" fmla="val 12500"/>
              </a:avLst>
            </a:prstGeom>
            <a:solidFill>
              <a:srgbClr val="FFFF99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spcBef>
                  <a:spcPct val="0"/>
                </a:spcBef>
              </a:pPr>
              <a:r>
                <a:rPr lang="en-US" altLang="ko-KR" sz="16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6.42</a:t>
              </a:r>
              <a:r>
                <a:rPr lang="en-US" altLang="ko-KR" sz="1600" baseline="300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ab</a:t>
              </a:r>
              <a:endParaRPr lang="en-US" altLang="ko-KR" sz="1600">
                <a:latin typeface="+mj-ea"/>
                <a:ea typeface="+mj-ea"/>
                <a:cs typeface="한컴바탕" pitchFamily="18" charset="-127"/>
              </a:endParaRPr>
            </a:p>
          </p:txBody>
        </p:sp>
        <p:sp>
          <p:nvSpPr>
            <p:cNvPr id="141" name="AutoShape 190"/>
            <p:cNvSpPr>
              <a:spLocks noChangeArrowheads="1"/>
            </p:cNvSpPr>
            <p:nvPr/>
          </p:nvSpPr>
          <p:spPr bwMode="auto">
            <a:xfrm>
              <a:off x="3736975" y="1873250"/>
              <a:ext cx="1670050" cy="596900"/>
            </a:xfrm>
            <a:prstGeom prst="bevel">
              <a:avLst>
                <a:gd name="adj" fmla="val 12500"/>
              </a:avLst>
            </a:prstGeom>
            <a:solidFill>
              <a:srgbClr val="FFFF99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spcBef>
                  <a:spcPct val="0"/>
                </a:spcBef>
              </a:pPr>
              <a:r>
                <a:rPr lang="en-US" altLang="ko-KR" sz="16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7.51</a:t>
              </a:r>
              <a:r>
                <a:rPr lang="en-US" altLang="ko-KR" sz="1600" baseline="300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a</a:t>
              </a:r>
              <a:endParaRPr lang="en-US" altLang="ko-KR" sz="1600">
                <a:latin typeface="+mj-ea"/>
                <a:ea typeface="+mj-ea"/>
                <a:cs typeface="한컴바탕" pitchFamily="18" charset="-127"/>
              </a:endParaRPr>
            </a:p>
          </p:txBody>
        </p:sp>
        <p:sp>
          <p:nvSpPr>
            <p:cNvPr id="142" name="AutoShape 189"/>
            <p:cNvSpPr>
              <a:spLocks noChangeArrowheads="1"/>
            </p:cNvSpPr>
            <p:nvPr/>
          </p:nvSpPr>
          <p:spPr bwMode="auto">
            <a:xfrm>
              <a:off x="2065338" y="1873250"/>
              <a:ext cx="1671637" cy="596900"/>
            </a:xfrm>
            <a:prstGeom prst="bevel">
              <a:avLst>
                <a:gd name="adj" fmla="val 12500"/>
              </a:avLst>
            </a:prstGeom>
            <a:solidFill>
              <a:srgbClr val="FFFF99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spcBef>
                  <a:spcPct val="0"/>
                </a:spcBef>
              </a:pPr>
              <a:r>
                <a:rPr lang="en-US" altLang="ko-KR" sz="16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5.88</a:t>
              </a:r>
              <a:r>
                <a:rPr lang="en-US" altLang="ko-KR" sz="1600" baseline="300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b</a:t>
              </a:r>
              <a:endParaRPr lang="en-US" altLang="ko-KR" sz="1600">
                <a:latin typeface="+mj-ea"/>
                <a:ea typeface="+mj-ea"/>
                <a:cs typeface="한컴바탕" pitchFamily="18" charset="-127"/>
              </a:endParaRPr>
            </a:p>
          </p:txBody>
        </p:sp>
        <p:sp>
          <p:nvSpPr>
            <p:cNvPr id="143" name="AutoShape 188"/>
            <p:cNvSpPr>
              <a:spLocks noChangeArrowheads="1"/>
            </p:cNvSpPr>
            <p:nvPr/>
          </p:nvSpPr>
          <p:spPr bwMode="auto">
            <a:xfrm>
              <a:off x="395288" y="1873250"/>
              <a:ext cx="1670050" cy="596900"/>
            </a:xfrm>
            <a:prstGeom prst="bevel">
              <a:avLst>
                <a:gd name="adj" fmla="val 12500"/>
              </a:avLst>
            </a:prstGeom>
            <a:solidFill>
              <a:srgbClr val="FFFF99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600">
                  <a:solidFill>
                    <a:srgbClr val="000000"/>
                  </a:solidFill>
                  <a:latin typeface="+mj-ea"/>
                  <a:ea typeface="+mj-ea"/>
                  <a:cs typeface="한컴바탕" pitchFamily="18" charset="-127"/>
                </a:rPr>
                <a:t>발효향</a:t>
              </a:r>
              <a:endParaRPr lang="ko-KR" altLang="en-US" sz="1600">
                <a:latin typeface="+mj-ea"/>
                <a:ea typeface="+mj-ea"/>
                <a:cs typeface="한컴바탕" pitchFamily="18" charset="-127"/>
              </a:endParaRPr>
            </a:p>
          </p:txBody>
        </p:sp>
      </p:grpSp>
      <p:sp>
        <p:nvSpPr>
          <p:cNvPr id="144" name="AutoShape 187"/>
          <p:cNvSpPr>
            <a:spLocks noChangeArrowheads="1"/>
          </p:cNvSpPr>
          <p:nvPr/>
        </p:nvSpPr>
        <p:spPr bwMode="auto">
          <a:xfrm>
            <a:off x="7078663" y="1803946"/>
            <a:ext cx="1670050" cy="388937"/>
          </a:xfrm>
          <a:prstGeom prst="bevel">
            <a:avLst>
              <a:gd name="adj" fmla="val 12500"/>
            </a:avLst>
          </a:prstGeom>
          <a:solidFill>
            <a:srgbClr val="FFFF99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7.07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45" name="AutoShape 186"/>
          <p:cNvSpPr>
            <a:spLocks noChangeArrowheads="1"/>
          </p:cNvSpPr>
          <p:nvPr/>
        </p:nvSpPr>
        <p:spPr bwMode="auto">
          <a:xfrm>
            <a:off x="5407025" y="1803946"/>
            <a:ext cx="1671638" cy="388937"/>
          </a:xfrm>
          <a:prstGeom prst="bevel">
            <a:avLst>
              <a:gd name="adj" fmla="val 12500"/>
            </a:avLst>
          </a:prstGeom>
          <a:solidFill>
            <a:srgbClr val="FFFF99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6.75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46" name="AutoShape 185"/>
          <p:cNvSpPr>
            <a:spLocks noChangeArrowheads="1"/>
          </p:cNvSpPr>
          <p:nvPr/>
        </p:nvSpPr>
        <p:spPr bwMode="auto">
          <a:xfrm>
            <a:off x="3736975" y="1803946"/>
            <a:ext cx="1670050" cy="388937"/>
          </a:xfrm>
          <a:prstGeom prst="bevel">
            <a:avLst>
              <a:gd name="adj" fmla="val 12500"/>
            </a:avLst>
          </a:prstGeom>
          <a:solidFill>
            <a:srgbClr val="FFFF99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7.98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47" name="AutoShape 184"/>
          <p:cNvSpPr>
            <a:spLocks noChangeArrowheads="1"/>
          </p:cNvSpPr>
          <p:nvPr/>
        </p:nvSpPr>
        <p:spPr bwMode="auto">
          <a:xfrm>
            <a:off x="2065338" y="1803946"/>
            <a:ext cx="1671637" cy="388937"/>
          </a:xfrm>
          <a:prstGeom prst="bevel">
            <a:avLst>
              <a:gd name="adj" fmla="val 12500"/>
            </a:avLst>
          </a:prstGeom>
          <a:solidFill>
            <a:srgbClr val="FFFF99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6.54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48" name="AutoShape 183"/>
          <p:cNvSpPr>
            <a:spLocks noChangeArrowheads="1"/>
          </p:cNvSpPr>
          <p:nvPr/>
        </p:nvSpPr>
        <p:spPr bwMode="auto">
          <a:xfrm>
            <a:off x="395288" y="1803946"/>
            <a:ext cx="1670050" cy="388937"/>
          </a:xfrm>
          <a:prstGeom prst="bevel">
            <a:avLst>
              <a:gd name="adj" fmla="val 12500"/>
            </a:avLst>
          </a:prstGeom>
          <a:solidFill>
            <a:srgbClr val="FFFF99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향 강도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49" name="AutoShape 147"/>
          <p:cNvSpPr>
            <a:spLocks noChangeArrowheads="1"/>
          </p:cNvSpPr>
          <p:nvPr/>
        </p:nvSpPr>
        <p:spPr bwMode="auto">
          <a:xfrm>
            <a:off x="7078663" y="1445171"/>
            <a:ext cx="1670050" cy="388937"/>
          </a:xfrm>
          <a:prstGeom prst="bevel">
            <a:avLst>
              <a:gd name="adj" fmla="val 12500"/>
            </a:avLst>
          </a:prstGeom>
          <a:solidFill>
            <a:srgbClr val="99CCFF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저염</a:t>
            </a: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+</a:t>
            </a: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아질산염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50" name="AutoShape 146"/>
          <p:cNvSpPr>
            <a:spLocks noChangeArrowheads="1"/>
          </p:cNvSpPr>
          <p:nvPr/>
        </p:nvSpPr>
        <p:spPr bwMode="auto">
          <a:xfrm>
            <a:off x="5407025" y="1445171"/>
            <a:ext cx="1671638" cy="388937"/>
          </a:xfrm>
          <a:prstGeom prst="bevel">
            <a:avLst>
              <a:gd name="adj" fmla="val 12500"/>
            </a:avLst>
          </a:prstGeom>
          <a:solidFill>
            <a:srgbClr val="99CCFF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고염</a:t>
            </a: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+</a:t>
            </a: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아질산염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51" name="AutoShape 145"/>
          <p:cNvSpPr>
            <a:spLocks noChangeArrowheads="1"/>
          </p:cNvSpPr>
          <p:nvPr/>
        </p:nvSpPr>
        <p:spPr bwMode="auto">
          <a:xfrm>
            <a:off x="3736975" y="1445171"/>
            <a:ext cx="1670050" cy="388937"/>
          </a:xfrm>
          <a:prstGeom prst="bevel">
            <a:avLst>
              <a:gd name="adj" fmla="val 12500"/>
            </a:avLst>
          </a:prstGeom>
          <a:solidFill>
            <a:srgbClr val="99CCFF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저염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52" name="AutoShape 144"/>
          <p:cNvSpPr>
            <a:spLocks noChangeArrowheads="1"/>
          </p:cNvSpPr>
          <p:nvPr/>
        </p:nvSpPr>
        <p:spPr bwMode="auto">
          <a:xfrm>
            <a:off x="2065338" y="1445171"/>
            <a:ext cx="1671637" cy="388937"/>
          </a:xfrm>
          <a:prstGeom prst="bevel">
            <a:avLst>
              <a:gd name="adj" fmla="val 12500"/>
            </a:avLst>
          </a:prstGeom>
          <a:solidFill>
            <a:srgbClr val="99CCFF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ko-KR" altLang="en-US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고염</a:t>
            </a:r>
            <a:endParaRPr lang="ko-KR" altLang="en-US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53" name="AutoShape 143"/>
          <p:cNvSpPr>
            <a:spLocks noChangeArrowheads="1"/>
          </p:cNvSpPr>
          <p:nvPr/>
        </p:nvSpPr>
        <p:spPr bwMode="auto">
          <a:xfrm>
            <a:off x="395288" y="1445171"/>
            <a:ext cx="1670050" cy="388937"/>
          </a:xfrm>
          <a:prstGeom prst="bevel">
            <a:avLst>
              <a:gd name="adj" fmla="val 12500"/>
            </a:avLst>
          </a:prstGeom>
          <a:solidFill>
            <a:srgbClr val="99CCFF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ko-KR" sz="1600">
                <a:solidFill>
                  <a:srgbClr val="000000"/>
                </a:solidFill>
                <a:latin typeface="+mj-ea"/>
                <a:ea typeface="+mj-ea"/>
                <a:cs typeface="한컴바탕" pitchFamily="18" charset="-127"/>
              </a:rPr>
              <a:t> </a:t>
            </a:r>
            <a:endParaRPr lang="en-US" altLang="ko-KR" sz="1600">
              <a:latin typeface="+mj-ea"/>
              <a:ea typeface="+mj-ea"/>
              <a:cs typeface="한컴바탕" pitchFamily="18" charset="-127"/>
            </a:endParaRPr>
          </a:p>
        </p:txBody>
      </p:sp>
      <p:sp>
        <p:nvSpPr>
          <p:cNvPr id="154" name="Rectangle 559"/>
          <p:cNvSpPr>
            <a:spLocks noChangeArrowheads="1"/>
          </p:cNvSpPr>
          <p:nvPr/>
        </p:nvSpPr>
        <p:spPr bwMode="auto">
          <a:xfrm>
            <a:off x="4479634" y="6299786"/>
            <a:ext cx="184730" cy="33855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endParaRPr lang="ko-KR" altLang="en-US" sz="1600">
              <a:latin typeface="+mj-ea"/>
              <a:ea typeface="+mj-ea"/>
            </a:endParaRPr>
          </a:p>
        </p:txBody>
      </p:sp>
      <p:sp>
        <p:nvSpPr>
          <p:cNvPr id="155" name="AutoShape 564"/>
          <p:cNvSpPr>
            <a:spLocks noChangeArrowheads="1"/>
          </p:cNvSpPr>
          <p:nvPr/>
        </p:nvSpPr>
        <p:spPr bwMode="auto">
          <a:xfrm rot="10800000">
            <a:off x="2554288" y="4365625"/>
            <a:ext cx="6265862" cy="2016125"/>
          </a:xfrm>
          <a:prstGeom prst="wedgeEllipseCallout">
            <a:avLst>
              <a:gd name="adj1" fmla="val 60968"/>
              <a:gd name="adj2" fmla="val 44486"/>
            </a:avLst>
          </a:prstGeom>
          <a:solidFill>
            <a:srgbClr val="FFFF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anchor="ctr"/>
          <a:lstStyle/>
          <a:p>
            <a:pPr algn="ctr"/>
            <a:endParaRPr lang="ko-KR" altLang="ko-KR" sz="1600" b="1">
              <a:latin typeface="+mj-ea"/>
              <a:ea typeface="+mj-ea"/>
            </a:endParaRPr>
          </a:p>
        </p:txBody>
      </p:sp>
      <p:sp>
        <p:nvSpPr>
          <p:cNvPr id="156" name="Text Box 565"/>
          <p:cNvSpPr txBox="1">
            <a:spLocks noChangeArrowheads="1"/>
          </p:cNvSpPr>
          <p:nvPr/>
        </p:nvSpPr>
        <p:spPr bwMode="auto">
          <a:xfrm>
            <a:off x="2993728" y="4797425"/>
            <a:ext cx="5406032" cy="132343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o-KR" altLang="en-US" sz="1600" dirty="0" err="1">
                <a:latin typeface="+mj-ea"/>
                <a:ea typeface="+mj-ea"/>
              </a:rPr>
              <a:t>발효햄의</a:t>
            </a:r>
            <a:r>
              <a:rPr lang="ko-KR" altLang="en-US" sz="1600" dirty="0">
                <a:latin typeface="+mj-ea"/>
                <a:ea typeface="+mj-ea"/>
              </a:rPr>
              <a:t> 향미는 주로 지방산화 생성물에 의해 결정되며</a:t>
            </a:r>
            <a:r>
              <a:rPr lang="en-US" altLang="ko-KR" sz="1600" dirty="0">
                <a:latin typeface="+mj-ea"/>
                <a:ea typeface="+mj-ea"/>
              </a:rPr>
              <a:t>,</a:t>
            </a:r>
          </a:p>
          <a:p>
            <a:pPr algn="ctr"/>
            <a:r>
              <a:rPr lang="ko-KR" altLang="en-US" sz="1600" dirty="0">
                <a:latin typeface="+mj-ea"/>
                <a:ea typeface="+mj-ea"/>
              </a:rPr>
              <a:t>휘발성 </a:t>
            </a:r>
            <a:r>
              <a:rPr lang="ko-KR" altLang="en-US" sz="1600" dirty="0" err="1">
                <a:latin typeface="+mj-ea"/>
                <a:ea typeface="+mj-ea"/>
              </a:rPr>
              <a:t>화합물들중</a:t>
            </a:r>
            <a:r>
              <a:rPr lang="ko-KR" altLang="en-US" sz="1600" dirty="0">
                <a:latin typeface="+mj-ea"/>
                <a:ea typeface="+mj-ea"/>
              </a:rPr>
              <a:t> 몇몇 </a:t>
            </a:r>
            <a:r>
              <a:rPr lang="en-US" altLang="ko-KR" sz="1600" dirty="0" err="1">
                <a:solidFill>
                  <a:srgbClr val="FF0000"/>
                </a:solidFill>
                <a:latin typeface="+mj-ea"/>
                <a:ea typeface="+mj-ea"/>
              </a:rPr>
              <a:t>Ketones</a:t>
            </a:r>
            <a:r>
              <a:rPr lang="en-US" altLang="ko-KR" sz="16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ko-KR" altLang="en-US" sz="1600" dirty="0">
                <a:solidFill>
                  <a:srgbClr val="FF0000"/>
                </a:solidFill>
                <a:latin typeface="+mj-ea"/>
                <a:ea typeface="+mj-ea"/>
              </a:rPr>
              <a:t>과 </a:t>
            </a:r>
            <a:r>
              <a:rPr lang="en-US" altLang="ko-KR" sz="1600" dirty="0">
                <a:solidFill>
                  <a:srgbClr val="FF0000"/>
                </a:solidFill>
                <a:latin typeface="+mj-ea"/>
                <a:ea typeface="+mj-ea"/>
              </a:rPr>
              <a:t>1-butanol</a:t>
            </a:r>
            <a:r>
              <a:rPr lang="ko-KR" altLang="en-US" sz="1600" dirty="0">
                <a:solidFill>
                  <a:srgbClr val="FF0000"/>
                </a:solidFill>
                <a:latin typeface="+mj-ea"/>
                <a:ea typeface="+mj-ea"/>
              </a:rPr>
              <a:t>이</a:t>
            </a:r>
          </a:p>
          <a:p>
            <a:pPr algn="ctr"/>
            <a:r>
              <a:rPr lang="ko-KR" altLang="en-US" sz="1600" dirty="0">
                <a:solidFill>
                  <a:srgbClr val="FF0000"/>
                </a:solidFill>
                <a:latin typeface="+mj-ea"/>
                <a:ea typeface="+mj-ea"/>
              </a:rPr>
              <a:t>향미와 관계가 있으며</a:t>
            </a:r>
            <a:r>
              <a:rPr lang="en-US" altLang="ko-KR" sz="1600" dirty="0">
                <a:latin typeface="+mj-ea"/>
                <a:ea typeface="+mj-ea"/>
              </a:rPr>
              <a:t>, </a:t>
            </a:r>
            <a:r>
              <a:rPr lang="ko-KR" altLang="en-US" sz="1600" dirty="0" err="1">
                <a:solidFill>
                  <a:srgbClr val="FF0000"/>
                </a:solidFill>
                <a:latin typeface="+mj-ea"/>
                <a:ea typeface="+mj-ea"/>
              </a:rPr>
              <a:t>산패취는</a:t>
            </a:r>
            <a:r>
              <a:rPr lang="ko-KR" altLang="en-US" sz="16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ko-KR" sz="1600" dirty="0" err="1">
                <a:solidFill>
                  <a:srgbClr val="FF0000"/>
                </a:solidFill>
                <a:latin typeface="+mj-ea"/>
                <a:ea typeface="+mj-ea"/>
              </a:rPr>
              <a:t>aldehydes</a:t>
            </a:r>
            <a:r>
              <a:rPr lang="en-US" altLang="ko-KR" sz="16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en-US" altLang="ko-KR" sz="1600" dirty="0" err="1">
                <a:solidFill>
                  <a:srgbClr val="FF0000"/>
                </a:solidFill>
                <a:latin typeface="+mj-ea"/>
                <a:ea typeface="+mj-ea"/>
              </a:rPr>
              <a:t>ethylacetate</a:t>
            </a:r>
            <a:r>
              <a:rPr lang="en-US" altLang="ko-KR" sz="1600" dirty="0">
                <a:solidFill>
                  <a:srgbClr val="FF0000"/>
                </a:solidFill>
                <a:latin typeface="+mj-ea"/>
                <a:ea typeface="+mj-ea"/>
              </a:rPr>
              <a:t>,</a:t>
            </a:r>
          </a:p>
          <a:p>
            <a:pPr algn="ctr"/>
            <a:r>
              <a:rPr lang="en-US" altLang="ko-KR" sz="1600" dirty="0">
                <a:solidFill>
                  <a:srgbClr val="FF0000"/>
                </a:solidFill>
                <a:latin typeface="+mj-ea"/>
                <a:ea typeface="+mj-ea"/>
              </a:rPr>
              <a:t>2, 3-pentanedione, </a:t>
            </a:r>
            <a:r>
              <a:rPr lang="en-US" altLang="ko-KR" sz="1600" dirty="0" err="1">
                <a:solidFill>
                  <a:srgbClr val="FF0000"/>
                </a:solidFill>
                <a:latin typeface="+mj-ea"/>
                <a:ea typeface="+mj-ea"/>
              </a:rPr>
              <a:t>nonane</a:t>
            </a:r>
            <a:r>
              <a:rPr lang="ko-KR" altLang="en-US" sz="1600" dirty="0">
                <a:latin typeface="+mj-ea"/>
                <a:ea typeface="+mj-ea"/>
              </a:rPr>
              <a:t>과 관계가 있음</a:t>
            </a:r>
            <a:r>
              <a:rPr lang="en-US" altLang="ko-KR" sz="1600" dirty="0">
                <a:latin typeface="+mj-ea"/>
                <a:ea typeface="+mj-ea"/>
              </a:rPr>
              <a:t>.</a:t>
            </a:r>
          </a:p>
          <a:p>
            <a:pPr algn="ctr"/>
            <a:r>
              <a:rPr lang="en-US" altLang="ko-KR" sz="1600" dirty="0" err="1">
                <a:latin typeface="+mj-ea"/>
                <a:ea typeface="+mj-ea"/>
              </a:rPr>
              <a:t>Solange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 err="1">
                <a:latin typeface="+mj-ea"/>
                <a:ea typeface="+mj-ea"/>
              </a:rPr>
              <a:t>Buscailhon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600" dirty="0">
                <a:latin typeface="+mj-ea"/>
                <a:ea typeface="+mj-ea"/>
              </a:rPr>
              <a:t>등</a:t>
            </a:r>
            <a:r>
              <a:rPr lang="en-US" altLang="ko-KR" sz="1600" dirty="0">
                <a:latin typeface="+mj-ea"/>
                <a:ea typeface="+mj-ea"/>
              </a:rPr>
              <a:t>(1994)</a:t>
            </a:r>
          </a:p>
        </p:txBody>
      </p:sp>
      <p:pic>
        <p:nvPicPr>
          <p:cNvPr id="157" name="Picture 566" descr="MMAG00008_0000[1]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8788" y="4176713"/>
            <a:ext cx="1809750" cy="2492375"/>
          </a:xfrm>
          <a:prstGeom prst="rect">
            <a:avLst/>
          </a:prstGeom>
          <a:noFill/>
        </p:spPr>
      </p:pic>
      <p:sp>
        <p:nvSpPr>
          <p:cNvPr id="159" name="슬라이드 번호 개체 틀 1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" name="Picture 39" descr="건조-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8313" y="1412776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0" descr="건조1개월-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348038" y="1412776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1" descr="발효2개월-9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300788" y="1412776"/>
            <a:ext cx="2397125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2" descr="발효 4개월-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42913" y="378926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푸른곰팡이-16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348038" y="378926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4" descr="0828-8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300788" y="3789263"/>
            <a:ext cx="2397125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45"/>
          <p:cNvSpPr>
            <a:spLocks noChangeArrowheads="1"/>
          </p:cNvSpPr>
          <p:nvPr/>
        </p:nvSpPr>
        <p:spPr bwMode="auto">
          <a:xfrm>
            <a:off x="2916238" y="2133501"/>
            <a:ext cx="360362" cy="4318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00FF">
                  <a:gamma/>
                  <a:shade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</a:endParaRPr>
          </a:p>
        </p:txBody>
      </p:sp>
      <p:sp>
        <p:nvSpPr>
          <p:cNvPr id="23" name="AutoShape 46"/>
          <p:cNvSpPr>
            <a:spLocks noChangeArrowheads="1"/>
          </p:cNvSpPr>
          <p:nvPr/>
        </p:nvSpPr>
        <p:spPr bwMode="auto">
          <a:xfrm>
            <a:off x="5867400" y="2133501"/>
            <a:ext cx="360363" cy="4318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00FF">
                  <a:gamma/>
                  <a:shade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</a:endParaRPr>
          </a:p>
        </p:txBody>
      </p:sp>
      <p:sp>
        <p:nvSpPr>
          <p:cNvPr id="24" name="AutoShape 47"/>
          <p:cNvSpPr>
            <a:spLocks noChangeArrowheads="1"/>
          </p:cNvSpPr>
          <p:nvPr/>
        </p:nvSpPr>
        <p:spPr bwMode="auto">
          <a:xfrm>
            <a:off x="5867400" y="4508401"/>
            <a:ext cx="360363" cy="4318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00FF">
                  <a:gamma/>
                  <a:shade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</a:endParaRPr>
          </a:p>
        </p:txBody>
      </p:sp>
      <p:sp>
        <p:nvSpPr>
          <p:cNvPr id="25" name="AutoShape 48"/>
          <p:cNvSpPr>
            <a:spLocks noChangeArrowheads="1"/>
          </p:cNvSpPr>
          <p:nvPr/>
        </p:nvSpPr>
        <p:spPr bwMode="auto">
          <a:xfrm>
            <a:off x="2916238" y="4508401"/>
            <a:ext cx="360362" cy="4318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00FF">
                  <a:gamma/>
                  <a:shade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+mn-ea"/>
            </a:endParaRPr>
          </a:p>
        </p:txBody>
      </p:sp>
      <p:sp>
        <p:nvSpPr>
          <p:cNvPr id="26" name="Text Box 49"/>
          <p:cNvSpPr txBox="1">
            <a:spLocks noChangeArrowheads="1"/>
          </p:cNvSpPr>
          <p:nvPr/>
        </p:nvSpPr>
        <p:spPr bwMode="auto">
          <a:xfrm>
            <a:off x="1124137" y="3213001"/>
            <a:ext cx="1077539" cy="33855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발효 시작</a:t>
            </a:r>
          </a:p>
        </p:txBody>
      </p:sp>
      <p:sp>
        <p:nvSpPr>
          <p:cNvPr id="27" name="Text Box 50"/>
          <p:cNvSpPr txBox="1">
            <a:spLocks noChangeArrowheads="1"/>
          </p:cNvSpPr>
          <p:nvPr/>
        </p:nvSpPr>
        <p:spPr bwMode="auto">
          <a:xfrm>
            <a:off x="3438525" y="3213001"/>
            <a:ext cx="2184400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발효 </a:t>
            </a:r>
            <a:r>
              <a:rPr lang="en-US" altLang="ko-KR" sz="1600" b="0" i="0">
                <a:latin typeface="+mn-ea"/>
              </a:rPr>
              <a:t>1</a:t>
            </a:r>
            <a:r>
              <a:rPr lang="ko-KR" altLang="en-US" sz="1600" b="0" i="0">
                <a:latin typeface="+mn-ea"/>
              </a:rPr>
              <a:t>개월 </a:t>
            </a:r>
            <a:r>
              <a:rPr lang="en-US" altLang="ko-KR" sz="1600" b="0" i="0">
                <a:latin typeface="+mn-ea"/>
              </a:rPr>
              <a:t>: </a:t>
            </a:r>
            <a:r>
              <a:rPr lang="ko-KR" altLang="en-US" sz="1600" b="0" i="0">
                <a:latin typeface="+mn-ea"/>
              </a:rPr>
              <a:t>흰곰팡이</a:t>
            </a:r>
          </a:p>
        </p:txBody>
      </p:sp>
      <p:sp>
        <p:nvSpPr>
          <p:cNvPr id="28" name="Text Box 51"/>
          <p:cNvSpPr txBox="1">
            <a:spLocks noChangeArrowheads="1"/>
          </p:cNvSpPr>
          <p:nvPr/>
        </p:nvSpPr>
        <p:spPr bwMode="auto">
          <a:xfrm>
            <a:off x="6843713" y="3213001"/>
            <a:ext cx="118427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발효 </a:t>
            </a:r>
            <a:r>
              <a:rPr lang="en-US" altLang="ko-KR" sz="1600" b="0" i="0">
                <a:latin typeface="+mn-ea"/>
              </a:rPr>
              <a:t>2</a:t>
            </a:r>
            <a:r>
              <a:rPr lang="ko-KR" altLang="en-US" sz="1600" b="0" i="0">
                <a:latin typeface="+mn-ea"/>
              </a:rPr>
              <a:t>개월</a:t>
            </a:r>
          </a:p>
        </p:txBody>
      </p:sp>
      <p:sp>
        <p:nvSpPr>
          <p:cNvPr id="29" name="Text Box 52"/>
          <p:cNvSpPr txBox="1">
            <a:spLocks noChangeArrowheads="1"/>
          </p:cNvSpPr>
          <p:nvPr/>
        </p:nvSpPr>
        <p:spPr bwMode="auto">
          <a:xfrm>
            <a:off x="554122" y="5613301"/>
            <a:ext cx="2247731" cy="63402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발효 </a:t>
            </a:r>
            <a:r>
              <a:rPr lang="en-US" altLang="ko-KR" sz="1600" b="0" i="0">
                <a:latin typeface="+mn-ea"/>
              </a:rPr>
              <a:t>4</a:t>
            </a:r>
            <a:r>
              <a:rPr lang="ko-KR" altLang="en-US" sz="1600" b="0" i="0">
                <a:latin typeface="+mn-ea"/>
              </a:rPr>
              <a:t>개월</a:t>
            </a:r>
          </a:p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흰곰팡이</a:t>
            </a:r>
            <a:r>
              <a:rPr lang="en-US" altLang="ko-KR" sz="1600" b="0" i="0">
                <a:latin typeface="+mn-ea"/>
              </a:rPr>
              <a:t>+</a:t>
            </a:r>
            <a:r>
              <a:rPr lang="ko-KR" altLang="en-US" sz="1600" b="0" i="0">
                <a:latin typeface="+mn-ea"/>
              </a:rPr>
              <a:t>푸른곰팡이 </a:t>
            </a:r>
          </a:p>
        </p:txBody>
      </p:sp>
      <p:sp>
        <p:nvSpPr>
          <p:cNvPr id="30" name="Text Box 53"/>
          <p:cNvSpPr txBox="1">
            <a:spLocks noChangeArrowheads="1"/>
          </p:cNvSpPr>
          <p:nvPr/>
        </p:nvSpPr>
        <p:spPr bwMode="auto">
          <a:xfrm>
            <a:off x="3916363" y="5613301"/>
            <a:ext cx="1200150" cy="6302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발효 </a:t>
            </a:r>
            <a:r>
              <a:rPr lang="en-US" altLang="ko-KR" sz="1600" b="0" i="0">
                <a:latin typeface="+mn-ea"/>
              </a:rPr>
              <a:t>6</a:t>
            </a:r>
            <a:r>
              <a:rPr lang="ko-KR" altLang="en-US" sz="1600" b="0" i="0">
                <a:latin typeface="+mn-ea"/>
              </a:rPr>
              <a:t>개월</a:t>
            </a:r>
          </a:p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푸른곰팡이</a:t>
            </a:r>
          </a:p>
        </p:txBody>
      </p:sp>
      <p:sp>
        <p:nvSpPr>
          <p:cNvPr id="31" name="Text Box 54"/>
          <p:cNvSpPr txBox="1">
            <a:spLocks noChangeArrowheads="1"/>
          </p:cNvSpPr>
          <p:nvPr/>
        </p:nvSpPr>
        <p:spPr bwMode="auto">
          <a:xfrm>
            <a:off x="6246254" y="5613301"/>
            <a:ext cx="2380781" cy="63402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발효 </a:t>
            </a:r>
            <a:r>
              <a:rPr lang="en-US" altLang="ko-KR" sz="1600" b="0" i="0">
                <a:latin typeface="+mn-ea"/>
              </a:rPr>
              <a:t>8</a:t>
            </a:r>
            <a:r>
              <a:rPr lang="ko-KR" altLang="en-US" sz="1600" b="0" i="0">
                <a:latin typeface="+mn-ea"/>
              </a:rPr>
              <a:t>개월</a:t>
            </a:r>
          </a:p>
          <a:p>
            <a:pPr algn="ctr">
              <a:spcBef>
                <a:spcPct val="20000"/>
              </a:spcBef>
            </a:pPr>
            <a:r>
              <a:rPr lang="ko-KR" altLang="en-US" sz="1600" b="0" i="0">
                <a:latin typeface="+mn-ea"/>
              </a:rPr>
              <a:t>푸른곰팡이</a:t>
            </a:r>
            <a:r>
              <a:rPr lang="en-US" altLang="ko-KR" sz="1600" b="0" i="0">
                <a:latin typeface="+mn-ea"/>
              </a:rPr>
              <a:t>+</a:t>
            </a:r>
            <a:r>
              <a:rPr lang="ko-KR" altLang="en-US" sz="1600" b="0" i="0">
                <a:latin typeface="+mn-ea"/>
              </a:rPr>
              <a:t>노란곰팡이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" name="AutoShape 21"/>
          <p:cNvSpPr>
            <a:spLocks noChangeArrowheads="1"/>
          </p:cNvSpPr>
          <p:nvPr/>
        </p:nvSpPr>
        <p:spPr bwMode="auto">
          <a:xfrm>
            <a:off x="395288" y="1052736"/>
            <a:ext cx="3168650" cy="582612"/>
          </a:xfrm>
          <a:prstGeom prst="chevron">
            <a:avLst>
              <a:gd name="adj" fmla="val 39003"/>
            </a:avLst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969696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내부 미생물 </a:t>
            </a:r>
          </a:p>
        </p:txBody>
      </p:sp>
      <p:sp>
        <p:nvSpPr>
          <p:cNvPr id="34" name="AutoShape 22"/>
          <p:cNvSpPr>
            <a:spLocks noChangeArrowheads="1"/>
          </p:cNvSpPr>
          <p:nvPr/>
        </p:nvSpPr>
        <p:spPr bwMode="auto">
          <a:xfrm>
            <a:off x="6802438" y="3584798"/>
            <a:ext cx="1728787" cy="468313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35" name="AutoShape 23"/>
          <p:cNvSpPr>
            <a:spLocks noChangeArrowheads="1"/>
          </p:cNvSpPr>
          <p:nvPr/>
        </p:nvSpPr>
        <p:spPr bwMode="auto">
          <a:xfrm>
            <a:off x="5218113" y="3584798"/>
            <a:ext cx="1584325" cy="468313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36" name="AutoShape 24"/>
          <p:cNvSpPr>
            <a:spLocks noChangeArrowheads="1"/>
          </p:cNvSpPr>
          <p:nvPr/>
        </p:nvSpPr>
        <p:spPr bwMode="auto">
          <a:xfrm>
            <a:off x="3635375" y="3584798"/>
            <a:ext cx="1582738" cy="468313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37" name="AutoShape 25"/>
          <p:cNvSpPr>
            <a:spLocks noChangeArrowheads="1"/>
          </p:cNvSpPr>
          <p:nvPr/>
        </p:nvSpPr>
        <p:spPr bwMode="auto">
          <a:xfrm>
            <a:off x="2051050" y="3584798"/>
            <a:ext cx="1584325" cy="468313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38" name="AutoShape 26"/>
          <p:cNvSpPr>
            <a:spLocks noChangeArrowheads="1"/>
          </p:cNvSpPr>
          <p:nvPr/>
        </p:nvSpPr>
        <p:spPr bwMode="auto">
          <a:xfrm>
            <a:off x="6802438" y="3116486"/>
            <a:ext cx="1728787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39" name="AutoShape 27"/>
          <p:cNvSpPr>
            <a:spLocks noChangeArrowheads="1"/>
          </p:cNvSpPr>
          <p:nvPr/>
        </p:nvSpPr>
        <p:spPr bwMode="auto">
          <a:xfrm>
            <a:off x="5218113" y="3116486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auto">
          <a:xfrm>
            <a:off x="3635375" y="3116486"/>
            <a:ext cx="1582738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41" name="AutoShape 29"/>
          <p:cNvSpPr>
            <a:spLocks noChangeArrowheads="1"/>
          </p:cNvSpPr>
          <p:nvPr/>
        </p:nvSpPr>
        <p:spPr bwMode="auto">
          <a:xfrm>
            <a:off x="2051050" y="3116486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42" name="AutoShape 30"/>
          <p:cNvSpPr>
            <a:spLocks noChangeArrowheads="1"/>
          </p:cNvSpPr>
          <p:nvPr/>
        </p:nvSpPr>
        <p:spPr bwMode="auto">
          <a:xfrm>
            <a:off x="6802438" y="2649761"/>
            <a:ext cx="1728787" cy="466725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43" name="AutoShape 31"/>
          <p:cNvSpPr>
            <a:spLocks noChangeArrowheads="1"/>
          </p:cNvSpPr>
          <p:nvPr/>
        </p:nvSpPr>
        <p:spPr bwMode="auto">
          <a:xfrm>
            <a:off x="5218113" y="2649761"/>
            <a:ext cx="1584325" cy="466725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44" name="AutoShape 32"/>
          <p:cNvSpPr>
            <a:spLocks noChangeArrowheads="1"/>
          </p:cNvSpPr>
          <p:nvPr/>
        </p:nvSpPr>
        <p:spPr bwMode="auto">
          <a:xfrm>
            <a:off x="3635375" y="2649761"/>
            <a:ext cx="1582738" cy="466725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 </a:t>
            </a:r>
            <a:endParaRPr lang="en-US" altLang="ko-KR" sz="1600" i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5" name="AutoShape 33"/>
          <p:cNvSpPr>
            <a:spLocks noChangeArrowheads="1"/>
          </p:cNvSpPr>
          <p:nvPr/>
        </p:nvSpPr>
        <p:spPr bwMode="auto">
          <a:xfrm>
            <a:off x="2051050" y="2649761"/>
            <a:ext cx="1584325" cy="466725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46" name="AutoShape 34"/>
          <p:cNvSpPr>
            <a:spLocks noChangeArrowheads="1"/>
          </p:cNvSpPr>
          <p:nvPr/>
        </p:nvSpPr>
        <p:spPr bwMode="auto">
          <a:xfrm>
            <a:off x="6802438" y="2183036"/>
            <a:ext cx="1728787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3.93×10</a:t>
            </a:r>
            <a:r>
              <a:rPr lang="en-US" altLang="ko-KR" sz="1600" b="0" i="0" baseline="30000">
                <a:latin typeface="휴먼모음T" pitchFamily="18" charset="-127"/>
                <a:ea typeface="휴먼모음T" pitchFamily="18" charset="-127"/>
              </a:rPr>
              <a:t>2</a:t>
            </a:r>
          </a:p>
        </p:txBody>
      </p:sp>
      <p:sp>
        <p:nvSpPr>
          <p:cNvPr id="47" name="AutoShape 35"/>
          <p:cNvSpPr>
            <a:spLocks noChangeArrowheads="1"/>
          </p:cNvSpPr>
          <p:nvPr/>
        </p:nvSpPr>
        <p:spPr bwMode="auto">
          <a:xfrm>
            <a:off x="5218113" y="2183036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2.3×10</a:t>
            </a:r>
            <a:r>
              <a:rPr lang="en-US" altLang="ko-KR" sz="1600" b="0" i="0" baseline="30000">
                <a:latin typeface="휴먼모음T" pitchFamily="18" charset="-127"/>
                <a:ea typeface="휴먼모음T" pitchFamily="18" charset="-127"/>
              </a:rPr>
              <a:t>2</a:t>
            </a:r>
          </a:p>
        </p:txBody>
      </p:sp>
      <p:sp>
        <p:nvSpPr>
          <p:cNvPr id="48" name="AutoShape 36"/>
          <p:cNvSpPr>
            <a:spLocks noChangeArrowheads="1"/>
          </p:cNvSpPr>
          <p:nvPr/>
        </p:nvSpPr>
        <p:spPr bwMode="auto">
          <a:xfrm>
            <a:off x="3635375" y="2183036"/>
            <a:ext cx="1582738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5.13×10</a:t>
            </a:r>
            <a:r>
              <a:rPr lang="en-US" altLang="ko-KR" sz="1600" b="0" i="0" baseline="30000">
                <a:latin typeface="휴먼모음T" pitchFamily="18" charset="-127"/>
                <a:ea typeface="휴먼모음T" pitchFamily="18" charset="-127"/>
              </a:rPr>
              <a:t>3</a:t>
            </a:r>
          </a:p>
        </p:txBody>
      </p:sp>
      <p:sp>
        <p:nvSpPr>
          <p:cNvPr id="49" name="AutoShape 37"/>
          <p:cNvSpPr>
            <a:spLocks noChangeArrowheads="1"/>
          </p:cNvSpPr>
          <p:nvPr/>
        </p:nvSpPr>
        <p:spPr bwMode="auto">
          <a:xfrm>
            <a:off x="2051050" y="2183036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1.11×10</a:t>
            </a:r>
            <a:r>
              <a:rPr lang="en-US" altLang="ko-KR" sz="1600" b="0" i="0" baseline="30000">
                <a:latin typeface="휴먼모음T" pitchFamily="18" charset="-127"/>
                <a:ea typeface="휴먼모음T" pitchFamily="18" charset="-127"/>
              </a:rPr>
              <a:t>4</a:t>
            </a:r>
          </a:p>
        </p:txBody>
      </p:sp>
      <p:sp>
        <p:nvSpPr>
          <p:cNvPr id="50" name="AutoShape 38"/>
          <p:cNvSpPr>
            <a:spLocks noChangeArrowheads="1"/>
          </p:cNvSpPr>
          <p:nvPr/>
        </p:nvSpPr>
        <p:spPr bwMode="auto">
          <a:xfrm>
            <a:off x="6802438" y="1714723"/>
            <a:ext cx="1728787" cy="468313"/>
          </a:xfrm>
          <a:prstGeom prst="bevel">
            <a:avLst>
              <a:gd name="adj" fmla="val 12500"/>
            </a:avLst>
          </a:prstGeom>
          <a:solidFill>
            <a:srgbClr val="003366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저염</a:t>
            </a:r>
            <a:r>
              <a:rPr lang="en-US" altLang="ko-KR" sz="1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+ </a:t>
            </a:r>
            <a:r>
              <a:rPr lang="en-US" altLang="ko-KR" sz="160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NaNO</a:t>
            </a:r>
            <a:r>
              <a:rPr lang="en-US" altLang="ko-KR" sz="1600" i="0" baseline="-2500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2</a:t>
            </a:r>
          </a:p>
        </p:txBody>
      </p:sp>
      <p:sp>
        <p:nvSpPr>
          <p:cNvPr id="51" name="AutoShape 39"/>
          <p:cNvSpPr>
            <a:spLocks noChangeArrowheads="1"/>
          </p:cNvSpPr>
          <p:nvPr/>
        </p:nvSpPr>
        <p:spPr bwMode="auto">
          <a:xfrm>
            <a:off x="5218113" y="1714723"/>
            <a:ext cx="1584325" cy="468313"/>
          </a:xfrm>
          <a:prstGeom prst="bevel">
            <a:avLst>
              <a:gd name="adj" fmla="val 12500"/>
            </a:avLst>
          </a:prstGeom>
          <a:solidFill>
            <a:srgbClr val="003366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고염</a:t>
            </a:r>
            <a:r>
              <a:rPr lang="en-US" altLang="ko-KR" sz="1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+ </a:t>
            </a:r>
            <a:r>
              <a:rPr lang="en-US" altLang="ko-KR" sz="160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NaNO</a:t>
            </a:r>
            <a:r>
              <a:rPr lang="en-US" altLang="ko-KR" sz="1600" i="0" baseline="-2500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2</a:t>
            </a:r>
          </a:p>
        </p:txBody>
      </p:sp>
      <p:sp>
        <p:nvSpPr>
          <p:cNvPr id="52" name="AutoShape 40"/>
          <p:cNvSpPr>
            <a:spLocks noChangeArrowheads="1"/>
          </p:cNvSpPr>
          <p:nvPr/>
        </p:nvSpPr>
        <p:spPr bwMode="auto">
          <a:xfrm>
            <a:off x="3635375" y="1714723"/>
            <a:ext cx="1582738" cy="468313"/>
          </a:xfrm>
          <a:prstGeom prst="bevel">
            <a:avLst>
              <a:gd name="adj" fmla="val 12500"/>
            </a:avLst>
          </a:prstGeom>
          <a:solidFill>
            <a:srgbClr val="003366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저염</a:t>
            </a:r>
          </a:p>
        </p:txBody>
      </p:sp>
      <p:sp>
        <p:nvSpPr>
          <p:cNvPr id="53" name="AutoShape 41"/>
          <p:cNvSpPr>
            <a:spLocks noChangeArrowheads="1"/>
          </p:cNvSpPr>
          <p:nvPr/>
        </p:nvSpPr>
        <p:spPr bwMode="auto">
          <a:xfrm>
            <a:off x="2051050" y="1714723"/>
            <a:ext cx="1584325" cy="468313"/>
          </a:xfrm>
          <a:prstGeom prst="bevel">
            <a:avLst>
              <a:gd name="adj" fmla="val 12500"/>
            </a:avLst>
          </a:prstGeom>
          <a:solidFill>
            <a:srgbClr val="003366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고염</a:t>
            </a:r>
          </a:p>
        </p:txBody>
      </p:sp>
      <p:sp>
        <p:nvSpPr>
          <p:cNvPr id="54" name="AutoShape 42"/>
          <p:cNvSpPr>
            <a:spLocks noChangeArrowheads="1"/>
          </p:cNvSpPr>
          <p:nvPr/>
        </p:nvSpPr>
        <p:spPr bwMode="auto">
          <a:xfrm>
            <a:off x="6802438" y="4053111"/>
            <a:ext cx="1728787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55" name="AutoShape 43"/>
          <p:cNvSpPr>
            <a:spLocks noChangeArrowheads="1"/>
          </p:cNvSpPr>
          <p:nvPr/>
        </p:nvSpPr>
        <p:spPr bwMode="auto">
          <a:xfrm>
            <a:off x="5218113" y="4053111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56" name="AutoShape 44"/>
          <p:cNvSpPr>
            <a:spLocks noChangeArrowheads="1"/>
          </p:cNvSpPr>
          <p:nvPr/>
        </p:nvSpPr>
        <p:spPr bwMode="auto">
          <a:xfrm>
            <a:off x="3635375" y="4053111"/>
            <a:ext cx="1582738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57" name="AutoShape 45"/>
          <p:cNvSpPr>
            <a:spLocks noChangeArrowheads="1"/>
          </p:cNvSpPr>
          <p:nvPr/>
        </p:nvSpPr>
        <p:spPr bwMode="auto">
          <a:xfrm>
            <a:off x="2051050" y="4053111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58" name="AutoShape 46"/>
          <p:cNvSpPr>
            <a:spLocks noChangeArrowheads="1"/>
          </p:cNvSpPr>
          <p:nvPr/>
        </p:nvSpPr>
        <p:spPr bwMode="auto">
          <a:xfrm>
            <a:off x="6802438" y="4519836"/>
            <a:ext cx="1728787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59" name="AutoShape 47"/>
          <p:cNvSpPr>
            <a:spLocks noChangeArrowheads="1"/>
          </p:cNvSpPr>
          <p:nvPr/>
        </p:nvSpPr>
        <p:spPr bwMode="auto">
          <a:xfrm>
            <a:off x="5218113" y="4519836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60" name="AutoShape 48"/>
          <p:cNvSpPr>
            <a:spLocks noChangeArrowheads="1"/>
          </p:cNvSpPr>
          <p:nvPr/>
        </p:nvSpPr>
        <p:spPr bwMode="auto">
          <a:xfrm>
            <a:off x="3635375" y="4519836"/>
            <a:ext cx="1582738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61" name="AutoShape 49"/>
          <p:cNvSpPr>
            <a:spLocks noChangeArrowheads="1"/>
          </p:cNvSpPr>
          <p:nvPr/>
        </p:nvSpPr>
        <p:spPr bwMode="auto">
          <a:xfrm>
            <a:off x="2051050" y="4519836"/>
            <a:ext cx="1584325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N</a:t>
            </a:r>
          </a:p>
        </p:txBody>
      </p:sp>
      <p:sp>
        <p:nvSpPr>
          <p:cNvPr id="62" name="AutoShape 50"/>
          <p:cNvSpPr>
            <a:spLocks noChangeArrowheads="1"/>
          </p:cNvSpPr>
          <p:nvPr/>
        </p:nvSpPr>
        <p:spPr bwMode="auto">
          <a:xfrm>
            <a:off x="611188" y="3584798"/>
            <a:ext cx="1439862" cy="468313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Staph.</a:t>
            </a:r>
          </a:p>
        </p:txBody>
      </p:sp>
      <p:sp>
        <p:nvSpPr>
          <p:cNvPr id="63" name="AutoShape 51"/>
          <p:cNvSpPr>
            <a:spLocks noChangeArrowheads="1"/>
          </p:cNvSpPr>
          <p:nvPr/>
        </p:nvSpPr>
        <p:spPr bwMode="auto">
          <a:xfrm>
            <a:off x="611188" y="3116486"/>
            <a:ext cx="1439862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Coliform</a:t>
            </a:r>
          </a:p>
        </p:txBody>
      </p:sp>
      <p:sp>
        <p:nvSpPr>
          <p:cNvPr id="64" name="AutoShape 52"/>
          <p:cNvSpPr>
            <a:spLocks noChangeArrowheads="1"/>
          </p:cNvSpPr>
          <p:nvPr/>
        </p:nvSpPr>
        <p:spPr bwMode="auto">
          <a:xfrm>
            <a:off x="611188" y="2649761"/>
            <a:ext cx="1439862" cy="466725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E.Coli</a:t>
            </a:r>
          </a:p>
        </p:txBody>
      </p:sp>
      <p:sp>
        <p:nvSpPr>
          <p:cNvPr id="65" name="AutoShape 53"/>
          <p:cNvSpPr>
            <a:spLocks noChangeArrowheads="1"/>
          </p:cNvSpPr>
          <p:nvPr/>
        </p:nvSpPr>
        <p:spPr bwMode="auto">
          <a:xfrm>
            <a:off x="611188" y="2183036"/>
            <a:ext cx="1439862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600" b="0" i="0">
                <a:latin typeface="휴먼모음T" pitchFamily="18" charset="-127"/>
                <a:ea typeface="휴먼모음T" pitchFamily="18" charset="-127"/>
              </a:rPr>
              <a:t>총균수</a:t>
            </a:r>
          </a:p>
        </p:txBody>
      </p:sp>
      <p:sp>
        <p:nvSpPr>
          <p:cNvPr id="66" name="AutoShape 54"/>
          <p:cNvSpPr>
            <a:spLocks noChangeArrowheads="1"/>
          </p:cNvSpPr>
          <p:nvPr/>
        </p:nvSpPr>
        <p:spPr bwMode="auto">
          <a:xfrm>
            <a:off x="611188" y="1714723"/>
            <a:ext cx="1439862" cy="468313"/>
          </a:xfrm>
          <a:prstGeom prst="bevel">
            <a:avLst>
              <a:gd name="adj" fmla="val 12500"/>
            </a:avLst>
          </a:prstGeom>
          <a:solidFill>
            <a:srgbClr val="003366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 </a:t>
            </a:r>
          </a:p>
        </p:txBody>
      </p:sp>
      <p:sp>
        <p:nvSpPr>
          <p:cNvPr id="67" name="AutoShape 55"/>
          <p:cNvSpPr>
            <a:spLocks noChangeArrowheads="1"/>
          </p:cNvSpPr>
          <p:nvPr/>
        </p:nvSpPr>
        <p:spPr bwMode="auto">
          <a:xfrm>
            <a:off x="611188" y="4053111"/>
            <a:ext cx="1439862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E. Coli O157</a:t>
            </a:r>
          </a:p>
        </p:txBody>
      </p:sp>
      <p:sp>
        <p:nvSpPr>
          <p:cNvPr id="68" name="AutoShape 56"/>
          <p:cNvSpPr>
            <a:spLocks noChangeArrowheads="1"/>
          </p:cNvSpPr>
          <p:nvPr/>
        </p:nvSpPr>
        <p:spPr bwMode="auto">
          <a:xfrm>
            <a:off x="611188" y="4519836"/>
            <a:ext cx="1439862" cy="468312"/>
          </a:xfrm>
          <a:prstGeom prst="bevel">
            <a:avLst>
              <a:gd name="adj" fmla="val 12500"/>
            </a:avLst>
          </a:prstGeom>
          <a:solidFill>
            <a:srgbClr val="9DBEDF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600" b="0" i="0">
                <a:latin typeface="휴먼모음T" pitchFamily="18" charset="-127"/>
                <a:ea typeface="휴먼모음T" pitchFamily="18" charset="-127"/>
              </a:rPr>
              <a:t>Sallmonella</a:t>
            </a:r>
          </a:p>
        </p:txBody>
      </p:sp>
      <p:sp>
        <p:nvSpPr>
          <p:cNvPr id="69" name="Text Box 57"/>
          <p:cNvSpPr txBox="1">
            <a:spLocks noChangeArrowheads="1"/>
          </p:cNvSpPr>
          <p:nvPr/>
        </p:nvSpPr>
        <p:spPr bwMode="auto">
          <a:xfrm>
            <a:off x="7040857" y="1103536"/>
            <a:ext cx="1383712" cy="33855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o-KR" altLang="en-US" sz="1600" b="0" i="0" dirty="0">
                <a:latin typeface="HY헤드라인M" pitchFamily="18" charset="-127"/>
                <a:ea typeface="HY헤드라인M" pitchFamily="18" charset="-127"/>
              </a:rPr>
              <a:t>단위 </a:t>
            </a:r>
            <a:r>
              <a:rPr lang="en-US" altLang="ko-KR" sz="1600" b="0" i="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en-US" altLang="ko-KR" sz="1600" b="0" i="0" dirty="0" smtClean="0">
                <a:latin typeface="HY헤드라인M" pitchFamily="18" charset="-127"/>
                <a:ea typeface="HY헤드라인M" pitchFamily="18" charset="-127"/>
              </a:rPr>
              <a:t>CFU/g</a:t>
            </a:r>
            <a:endParaRPr lang="en-US" altLang="ko-KR" sz="1600" b="0" i="0" baseline="30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0" name="AutoShape 58"/>
          <p:cNvSpPr>
            <a:spLocks noChangeArrowheads="1"/>
          </p:cNvSpPr>
          <p:nvPr/>
        </p:nvSpPr>
        <p:spPr bwMode="auto">
          <a:xfrm rot="10800000">
            <a:off x="2438400" y="4835748"/>
            <a:ext cx="5181600" cy="1711325"/>
          </a:xfrm>
          <a:prstGeom prst="wedgeEllipseCallout">
            <a:avLst>
              <a:gd name="adj1" fmla="val 78213"/>
              <a:gd name="adj2" fmla="val 45917"/>
            </a:avLst>
          </a:prstGeom>
          <a:solidFill>
            <a:srgbClr val="FFFF00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spcBef>
                <a:spcPct val="20000"/>
              </a:spcBef>
            </a:pPr>
            <a:endParaRPr lang="ko-KR" altLang="ko-KR" sz="1600" i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1" name="Text Box 59"/>
          <p:cNvSpPr txBox="1">
            <a:spLocks noChangeArrowheads="1"/>
          </p:cNvSpPr>
          <p:nvPr/>
        </p:nvSpPr>
        <p:spPr bwMode="auto">
          <a:xfrm>
            <a:off x="3886200" y="4929411"/>
            <a:ext cx="2332038" cy="15827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ko-KR" altLang="en-US" sz="1400" i="0">
                <a:latin typeface="HY헤드라인M" pitchFamily="18" charset="-127"/>
                <a:ea typeface="HY헤드라인M" pitchFamily="18" charset="-127"/>
              </a:rPr>
              <a:t>주요 미생물의 성장제한 </a:t>
            </a:r>
            <a:r>
              <a:rPr lang="en-US" altLang="ko-KR" sz="1400" i="0">
                <a:latin typeface="HY헤드라인M" pitchFamily="18" charset="-127"/>
                <a:ea typeface="HY헤드라인M" pitchFamily="18" charset="-127"/>
              </a:rPr>
              <a:t>a</a:t>
            </a:r>
            <a:r>
              <a:rPr lang="en-US" altLang="ko-KR" sz="1400" i="0" baseline="-25000">
                <a:latin typeface="HY헤드라인M" pitchFamily="18" charset="-127"/>
                <a:ea typeface="HY헤드라인M" pitchFamily="18" charset="-127"/>
              </a:rPr>
              <a:t>w</a:t>
            </a:r>
          </a:p>
          <a:p>
            <a:pPr>
              <a:spcBef>
                <a:spcPct val="20000"/>
              </a:spcBef>
            </a:pP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대부분의 박테리아 </a:t>
            </a: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: 0.91</a:t>
            </a:r>
          </a:p>
          <a:p>
            <a:pPr>
              <a:spcBef>
                <a:spcPct val="20000"/>
              </a:spcBef>
            </a:pP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대부분의 효모       </a:t>
            </a: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: 0.87</a:t>
            </a:r>
          </a:p>
          <a:p>
            <a:pPr>
              <a:spcBef>
                <a:spcPct val="20000"/>
              </a:spcBef>
            </a:pP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대부분의 곰팡이    </a:t>
            </a: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: 0.80</a:t>
            </a:r>
          </a:p>
          <a:p>
            <a:pPr>
              <a:spcBef>
                <a:spcPct val="20000"/>
              </a:spcBef>
            </a:pP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1400" b="0" i="0">
                <a:latin typeface="HY헤드라인M" pitchFamily="18" charset="-127"/>
                <a:ea typeface="HY헤드라인M" pitchFamily="18" charset="-127"/>
              </a:rPr>
              <a:t>호염성 박테리아    </a:t>
            </a: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: 0.75</a:t>
            </a:r>
          </a:p>
          <a:p>
            <a:pPr>
              <a:spcBef>
                <a:spcPct val="20000"/>
              </a:spcBef>
            </a:pPr>
            <a:r>
              <a:rPr lang="en-US" altLang="ko-KR" sz="1400" b="0" i="0">
                <a:latin typeface="HY헤드라인M" pitchFamily="18" charset="-127"/>
                <a:ea typeface="HY헤드라인M" pitchFamily="18" charset="-127"/>
              </a:rPr>
              <a:t>  Staphylococcus   : 0.85</a:t>
            </a:r>
          </a:p>
        </p:txBody>
      </p:sp>
      <p:pic>
        <p:nvPicPr>
          <p:cNvPr id="72" name="Picture 60" descr="MMj02835190000[1]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7388" y="4792886"/>
            <a:ext cx="1176337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슬라이드 번호 개체 틀 7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195927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뒷다리를 활용한 장기숙성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99592" y="836712"/>
            <a:ext cx="7488832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환경조절식발효햄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altLang="ko-KR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발효실 내 온도</a:t>
            </a:r>
            <a:r>
              <a:rPr lang="en-US" altLang="ko-KR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습도를 조절하여 제조</a:t>
            </a:r>
            <a:endParaRPr lang="en-US" altLang="ko-KR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4" name="표 73"/>
          <p:cNvGraphicFramePr>
            <a:graphicFrameLocks noGrp="1"/>
          </p:cNvGraphicFramePr>
          <p:nvPr/>
        </p:nvGraphicFramePr>
        <p:xfrm>
          <a:off x="1259633" y="1980537"/>
          <a:ext cx="6336703" cy="254609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54774"/>
                <a:gridCol w="833151"/>
                <a:gridCol w="1173692"/>
                <a:gridCol w="1173692"/>
                <a:gridCol w="1301394"/>
              </a:tblGrid>
              <a:tr h="36122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 dirty="0"/>
                        <a:t>가공단계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 dirty="0"/>
                        <a:t>장소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 dirty="0"/>
                        <a:t>온도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 dirty="0"/>
                        <a:t>습도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 dirty="0"/>
                        <a:t>기간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6122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원료육 정형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작업실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10℃</a:t>
                      </a:r>
                      <a:r>
                        <a:rPr lang="ko-KR" altLang="en-US" sz="1600" spc="0"/>
                        <a:t>이하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-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-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</a:tr>
              <a:tr h="36122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염지 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냉장실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0</a:t>
                      </a:r>
                      <a:r>
                        <a:rPr lang="ko-KR" altLang="en-US" sz="1600" spc="0"/>
                        <a:t>～</a:t>
                      </a:r>
                      <a:r>
                        <a:rPr lang="en-US" altLang="ko-KR" sz="1600" spc="0"/>
                        <a:t>4℃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85%</a:t>
                      </a:r>
                      <a:r>
                        <a:rPr lang="ko-KR" altLang="en-US" sz="1600" spc="0"/>
                        <a:t>이상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15</a:t>
                      </a:r>
                      <a:r>
                        <a:rPr lang="ko-KR" altLang="en-US" sz="1600" spc="0"/>
                        <a:t>～</a:t>
                      </a:r>
                      <a:r>
                        <a:rPr lang="en-US" altLang="ko-KR" sz="1600" spc="0"/>
                        <a:t>30</a:t>
                      </a:r>
                      <a:r>
                        <a:rPr lang="ko-KR" altLang="en-US" sz="1600" spc="0"/>
                        <a:t>일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</a:tr>
              <a:tr h="36122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세척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작업실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10℃</a:t>
                      </a:r>
                      <a:r>
                        <a:rPr lang="ko-KR" altLang="en-US" sz="1600" spc="0"/>
                        <a:t>이하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-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-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</a:tr>
              <a:tr h="36122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염지 후 정치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발효실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4℃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85%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30</a:t>
                      </a:r>
                      <a:r>
                        <a:rPr lang="ko-KR" altLang="en-US" sz="1600" spc="0"/>
                        <a:t>～</a:t>
                      </a:r>
                      <a:r>
                        <a:rPr lang="en-US" altLang="ko-KR" sz="1600" spc="0"/>
                        <a:t>60</a:t>
                      </a:r>
                      <a:r>
                        <a:rPr lang="ko-KR" altLang="en-US" sz="1600" spc="0"/>
                        <a:t>일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</a:tr>
              <a:tr h="36122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발효 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발효실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4℃→19℃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85%→65%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60</a:t>
                      </a:r>
                      <a:r>
                        <a:rPr lang="ko-KR" altLang="en-US" sz="1600" spc="0"/>
                        <a:t>일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</a:tr>
              <a:tr h="36122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건조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spc="0"/>
                        <a:t>발효실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 dirty="0"/>
                        <a:t>19℃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/>
                        <a:t>65% 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spc="0" dirty="0"/>
                        <a:t>180</a:t>
                      </a:r>
                      <a:r>
                        <a:rPr lang="ko-KR" altLang="en-US" sz="1600" spc="0" dirty="0"/>
                        <a:t>～</a:t>
                      </a:r>
                      <a:r>
                        <a:rPr lang="en-US" altLang="ko-KR" sz="1600" spc="0" dirty="0"/>
                        <a:t>360</a:t>
                      </a:r>
                      <a:r>
                        <a:rPr lang="ko-KR" altLang="en-US" sz="1600" spc="0" dirty="0"/>
                        <a:t>일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430" marR="13430" marT="13430" marB="13430" anchor="ctr"/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,한컴돋움"/>
              </a:rPr>
              <a:t>가공단계별 온도와 습도 조건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휴먼명조"/>
              </a:rPr>
              <a:t>  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  <a:t/>
            </a:r>
            <a:b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</a:br>
            <a:endParaRPr kumimoji="1" 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259632" y="1484784"/>
            <a:ext cx="356379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가공단계별 온도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습도 조절 방법</a:t>
            </a:r>
            <a:endParaRPr lang="ko-KR" altLang="en-US" dirty="0"/>
          </a:p>
        </p:txBody>
      </p:sp>
      <p:pic>
        <p:nvPicPr>
          <p:cNvPr id="35845" name="Picture 5" descr="C:\DOCUME~1\user\LOCALS~1\Temp\Hnc\BinData\EMB00000efc006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28184" y="4653136"/>
            <a:ext cx="2688299" cy="2016224"/>
          </a:xfrm>
          <a:prstGeom prst="rect">
            <a:avLst/>
          </a:prstGeom>
          <a:noFill/>
        </p:spPr>
      </p:pic>
      <p:pic>
        <p:nvPicPr>
          <p:cNvPr id="76" name="그림 75" descr="인공발효생햄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499992" y="4653137"/>
            <a:ext cx="1542002" cy="2016224"/>
          </a:xfrm>
          <a:prstGeom prst="rect">
            <a:avLst/>
          </a:prstGeom>
        </p:spPr>
      </p:pic>
      <p:pic>
        <p:nvPicPr>
          <p:cNvPr id="77" name="그림 76" descr="인공발효햄-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771800" y="4653136"/>
            <a:ext cx="1524000" cy="2032000"/>
          </a:xfrm>
          <a:prstGeom prst="rect">
            <a:avLst/>
          </a:prstGeom>
        </p:spPr>
      </p:pic>
      <p:sp>
        <p:nvSpPr>
          <p:cNvPr id="78" name="슬라이드 번호 개체 틀 7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5836854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4.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등심을 이용한 단기숙성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,한컴돋움"/>
              </a:rPr>
              <a:t>가공단계별 온도와 습도 조건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휴먼명조"/>
              </a:rPr>
              <a:t>  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  <a:t/>
            </a:r>
            <a:b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</a:br>
            <a:endParaRPr kumimoji="1" 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755650" y="836712"/>
            <a:ext cx="2592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2400" b="1" i="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단계별 제조방법</a:t>
            </a:r>
          </a:p>
        </p:txBody>
      </p:sp>
      <p:pic>
        <p:nvPicPr>
          <p:cNvPr id="12" name="Picture 11" descr="C:\DOCUME~1\user\LOCALS~1\Temp\Hnc\BinData\EMB000008e8002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550" y="1341537"/>
            <a:ext cx="2160588" cy="1531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직사각형 13"/>
          <p:cNvSpPr>
            <a:spLocks noChangeArrowheads="1"/>
          </p:cNvSpPr>
          <p:nvPr/>
        </p:nvSpPr>
        <p:spPr bwMode="auto">
          <a:xfrm>
            <a:off x="3203575" y="2133699"/>
            <a:ext cx="46815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원료육으로는 한우 홍두깨 부위를 준비하여 넓은 칼로 표면에 과도하게 남아있는 지방과 고기를 감싸고 있는 근막을 최대한 제거한다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</p:txBody>
      </p:sp>
      <p:pic>
        <p:nvPicPr>
          <p:cNvPr id="14" name="Picture 51" descr="C:\DOCUME~1\user\LOCALS~1\Temp\Hnc\BinData\EMB00000a34000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71550" y="2997299"/>
            <a:ext cx="2160588" cy="1620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직사각형 15"/>
          <p:cNvSpPr>
            <a:spLocks noChangeArrowheads="1"/>
          </p:cNvSpPr>
          <p:nvPr/>
        </p:nvSpPr>
        <p:spPr bwMode="auto">
          <a:xfrm>
            <a:off x="3222625" y="3195737"/>
            <a:ext cx="49498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염지제 준비 </a:t>
            </a:r>
          </a:p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 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․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원료육 무게에 대한 천일염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물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아질산염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고추장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양파가루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마늘가루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생강가루를 봉지에 모두 넣어 골고루 섞는다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염지제 처리 </a:t>
            </a:r>
          </a:p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 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․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다듬어진 홍두깨를 적당한 용기에 넣고 염지제가 표면에 골고루 발라지게 한다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</p:txBody>
      </p:sp>
      <p:pic>
        <p:nvPicPr>
          <p:cNvPr id="17" name="Picture 53" descr="C:\DOCUME~1\user\LOCALS~1\Temp\Hnc\BinData\EMB00000a34000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971550" y="4726087"/>
            <a:ext cx="2160588" cy="161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직사각형 17"/>
          <p:cNvSpPr>
            <a:spLocks noChangeArrowheads="1"/>
          </p:cNvSpPr>
          <p:nvPr/>
        </p:nvSpPr>
        <p:spPr bwMode="auto">
          <a:xfrm>
            <a:off x="3276600" y="6002437"/>
            <a:ext cx="45720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용기 뚜껑을 덮어서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0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～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4℃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냉장고에서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7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일간 염지한다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</p:txBody>
      </p:sp>
      <p:pic>
        <p:nvPicPr>
          <p:cNvPr id="19" name="Picture 2" descr="C:\DOCUME~1\user\LOCALS~1\Temp\Hnc\BinData\EMB00000efc0067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092280" y="764704"/>
            <a:ext cx="1872208" cy="1265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5364088" y="764704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Lomo</a:t>
            </a:r>
            <a:r>
              <a:rPr lang="en-US" altLang="ko-KR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등심</a:t>
            </a:r>
            <a:r>
              <a:rPr lang="en-US" altLang="ko-KR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</a:t>
            </a:r>
          </a:p>
        </p:txBody>
      </p:sp>
      <p:sp>
        <p:nvSpPr>
          <p:cNvPr id="21" name="슬라이드 번호 개체 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3332964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비 선호 부위란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?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" name="Picture 2" descr="C:\Documents and Settings\user\Local Settings\Temporary Internet Files\Content.IE5\W21VWIK4\MC900026909[1].wm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3212976"/>
            <a:ext cx="5575858" cy="316835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115616" y="993502"/>
            <a:ext cx="6192688" cy="12852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ko-KR" alt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소비자가 구매를 기피하여 </a:t>
            </a:r>
            <a:endParaRPr lang="en-US" altLang="ko-KR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ko-KR" alt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다른 부위보다 저렴한 가격에 거래되고</a:t>
            </a:r>
            <a:r>
              <a:rPr lang="en-US" altLang="ko-KR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소비가 정체된 부위</a:t>
            </a:r>
            <a:endParaRPr lang="en-US" altLang="ko-KR" sz="14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683568" y="3314021"/>
            <a:ext cx="1753766" cy="2299694"/>
          </a:xfrm>
          <a:prstGeom prst="ellipse">
            <a:avLst/>
          </a:prstGeom>
          <a:noFill/>
          <a:ln w="57150" cmpd="dbl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779912" y="3933056"/>
            <a:ext cx="1220011" cy="1817027"/>
          </a:xfrm>
          <a:prstGeom prst="ellipse">
            <a:avLst/>
          </a:prstGeom>
          <a:noFill/>
          <a:ln w="57150" cmpd="dbl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2259753" y="3304729"/>
            <a:ext cx="1982518" cy="574924"/>
          </a:xfrm>
          <a:prstGeom prst="ellipse">
            <a:avLst/>
          </a:prstGeom>
          <a:noFill/>
          <a:ln w="57150" cmpd="dbl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153930" y="3952801"/>
            <a:ext cx="1185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뒷다리</a:t>
            </a:r>
            <a:endParaRPr lang="en-US" altLang="ko-KR" sz="1600" dirty="0" smtClean="0"/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</a:rPr>
              <a:t>5,706</a:t>
            </a:r>
            <a:r>
              <a:rPr lang="ko-KR" altLang="en-US" sz="1600" dirty="0" smtClean="0">
                <a:solidFill>
                  <a:srgbClr val="FF0000"/>
                </a:solidFill>
              </a:rPr>
              <a:t>원</a:t>
            </a:r>
            <a:r>
              <a:rPr lang="en-US" altLang="ko-KR" sz="1600" dirty="0" smtClean="0">
                <a:solidFill>
                  <a:srgbClr val="FF0000"/>
                </a:solidFill>
              </a:rPr>
              <a:t>/kg 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275" y="2699628"/>
            <a:ext cx="7600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돼지고기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브랜드육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냉장육</a:t>
            </a:r>
            <a:r>
              <a:rPr lang="en-US" altLang="ko-KR" dirty="0" smtClean="0"/>
              <a:t>)</a:t>
            </a:r>
            <a:r>
              <a:rPr lang="ko-KR" altLang="en-US" dirty="0" smtClean="0"/>
              <a:t> 부위별 도매가격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한국육류유통수출입협회</a:t>
            </a:r>
            <a:r>
              <a:rPr lang="en-US" altLang="ko-KR" sz="1400" dirty="0" smtClean="0"/>
              <a:t>, 2011.12)</a:t>
            </a:r>
            <a:endParaRPr lang="ko-KR" alt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2051720" y="3284984"/>
            <a:ext cx="244827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err="1" smtClean="0">
                <a:latin typeface="+mj-ea"/>
                <a:ea typeface="+mj-ea"/>
              </a:rPr>
              <a:t>등심ㆍ안심</a:t>
            </a:r>
            <a:endParaRPr lang="en-US" altLang="ko-KR" sz="1600" dirty="0" smtClean="0">
              <a:latin typeface="+mj-ea"/>
              <a:ea typeface="+mj-ea"/>
            </a:endParaRPr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8,200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원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, 10,419</a:t>
            </a:r>
            <a:r>
              <a:rPr lang="ko-KR" altLang="en-US" sz="1600" dirty="0" smtClean="0">
                <a:solidFill>
                  <a:srgbClr val="FF0000"/>
                </a:solidFill>
                <a:latin typeface="+mj-ea"/>
                <a:ea typeface="+mj-ea"/>
              </a:rPr>
              <a:t>원</a:t>
            </a:r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/kg</a:t>
            </a:r>
            <a:endParaRPr lang="ko-KR" altLang="en-US" sz="1600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4827" y="4276270"/>
            <a:ext cx="1189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앞다리</a:t>
            </a:r>
            <a:endParaRPr lang="en-US" altLang="ko-KR" sz="1600" dirty="0" smtClean="0"/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</a:rPr>
              <a:t>9,356</a:t>
            </a:r>
            <a:r>
              <a:rPr lang="ko-KR" altLang="en-US" sz="1600" dirty="0" smtClean="0">
                <a:solidFill>
                  <a:srgbClr val="FF0000"/>
                </a:solidFill>
              </a:rPr>
              <a:t>원</a:t>
            </a:r>
            <a:r>
              <a:rPr lang="en-US" altLang="ko-KR" sz="1600" dirty="0" smtClean="0">
                <a:solidFill>
                  <a:srgbClr val="FF0000"/>
                </a:solidFill>
              </a:rPr>
              <a:t>/kg 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gray">
          <a:xfrm rot="5400000">
            <a:off x="6111381" y="4536331"/>
            <a:ext cx="1097704" cy="864097"/>
          </a:xfrm>
          <a:prstGeom prst="upArrow">
            <a:avLst>
              <a:gd name="adj1" fmla="val 57824"/>
              <a:gd name="adj2" fmla="val 49859"/>
            </a:avLst>
          </a:prstGeom>
          <a:gradFill rotWithShape="1">
            <a:gsLst>
              <a:gs pos="0">
                <a:srgbClr val="8F8CD2"/>
              </a:gs>
              <a:gs pos="100000">
                <a:srgbClr val="8F8CD2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2483768" y="4077072"/>
            <a:ext cx="1220011" cy="1368152"/>
          </a:xfrm>
          <a:prstGeom prst="ellipse">
            <a:avLst/>
          </a:prstGeom>
          <a:noFill/>
          <a:ln w="5715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 rot="1289826">
            <a:off x="4203069" y="3632503"/>
            <a:ext cx="1220011" cy="576064"/>
          </a:xfrm>
          <a:prstGeom prst="ellipse">
            <a:avLst/>
          </a:prstGeom>
          <a:noFill/>
          <a:ln w="5715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2483768" y="4530606"/>
            <a:ext cx="1308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/>
              <a:t>삼겹살</a:t>
            </a:r>
            <a:endParaRPr lang="en-US" altLang="ko-KR" sz="1600" dirty="0" smtClean="0"/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</a:rPr>
              <a:t>19,388</a:t>
            </a:r>
            <a:r>
              <a:rPr lang="ko-KR" altLang="en-US" sz="1600" dirty="0" smtClean="0">
                <a:solidFill>
                  <a:srgbClr val="FF0000"/>
                </a:solidFill>
              </a:rPr>
              <a:t>원</a:t>
            </a:r>
            <a:r>
              <a:rPr lang="en-US" altLang="ko-KR" sz="1600" dirty="0" smtClean="0">
                <a:solidFill>
                  <a:srgbClr val="FF0000"/>
                </a:solidFill>
              </a:rPr>
              <a:t>/kg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59388" y="3573016"/>
            <a:ext cx="1308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/>
              <a:t>목심</a:t>
            </a:r>
            <a:endParaRPr lang="en-US" altLang="ko-KR" sz="1600" dirty="0" smtClean="0"/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</a:rPr>
              <a:t>18,425</a:t>
            </a:r>
            <a:r>
              <a:rPr lang="ko-KR" altLang="en-US" sz="1600" dirty="0" smtClean="0">
                <a:solidFill>
                  <a:srgbClr val="FF0000"/>
                </a:solidFill>
              </a:rPr>
              <a:t>원</a:t>
            </a:r>
            <a:r>
              <a:rPr lang="en-US" altLang="ko-KR" sz="1600" dirty="0" smtClean="0">
                <a:solidFill>
                  <a:srgbClr val="FF0000"/>
                </a:solidFill>
              </a:rPr>
              <a:t>/kg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57688" y="4221088"/>
            <a:ext cx="14879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/>
              <a:t>삼겹살 가격은</a:t>
            </a:r>
            <a:endParaRPr lang="en-US" altLang="ko-KR" sz="1600" dirty="0" smtClean="0"/>
          </a:p>
          <a:p>
            <a:pPr algn="ctr"/>
            <a:r>
              <a:rPr lang="ko-KR" altLang="en-US" sz="1600" dirty="0" smtClean="0"/>
              <a:t>뒷다리 가격의</a:t>
            </a:r>
            <a:endParaRPr lang="en-US" altLang="ko-KR" sz="1600" dirty="0" smtClean="0"/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약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3.4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배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5652120" y="1052736"/>
            <a:ext cx="2905497" cy="1384265"/>
            <a:chOff x="5652120" y="1052736"/>
            <a:chExt cx="2905497" cy="1384265"/>
          </a:xfrm>
        </p:grpSpPr>
        <p:sp>
          <p:nvSpPr>
            <p:cNvPr id="28" name="Text Box 112"/>
            <p:cNvSpPr txBox="1">
              <a:spLocks noChangeArrowheads="1"/>
            </p:cNvSpPr>
            <p:nvPr/>
          </p:nvSpPr>
          <p:spPr bwMode="auto">
            <a:xfrm>
              <a:off x="5940152" y="2160002"/>
              <a:ext cx="256192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1" latinLnBrk="1" hangingPunct="1"/>
              <a:r>
                <a:rPr kumimoji="1" lang="ko-KR" altLang="en-US" sz="1200" b="1" dirty="0">
                  <a:latin typeface="+mj-ea"/>
                  <a:ea typeface="+mj-ea"/>
                </a:rPr>
                <a:t>돈육 부위별 선호도 </a:t>
              </a:r>
              <a:r>
                <a:rPr kumimoji="1" lang="en-US" altLang="ko-KR" sz="1200" b="1" dirty="0">
                  <a:latin typeface="+mj-ea"/>
                  <a:ea typeface="+mj-ea"/>
                </a:rPr>
                <a:t>&lt;</a:t>
              </a:r>
              <a:r>
                <a:rPr kumimoji="1" lang="ko-KR" altLang="en-US" sz="1200" b="1" dirty="0">
                  <a:latin typeface="+mj-ea"/>
                  <a:ea typeface="+mj-ea"/>
                </a:rPr>
                <a:t>농협</a:t>
              </a:r>
              <a:r>
                <a:rPr kumimoji="1" lang="en-US" altLang="ko-KR" sz="1200" b="1" dirty="0">
                  <a:latin typeface="+mj-ea"/>
                  <a:ea typeface="+mj-ea"/>
                </a:rPr>
                <a:t>, 2005&gt;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5652120" y="1052736"/>
              <a:ext cx="2905497" cy="982600"/>
              <a:chOff x="5652120" y="1052736"/>
              <a:chExt cx="2905497" cy="982600"/>
            </a:xfrm>
          </p:grpSpPr>
          <p:sp>
            <p:nvSpPr>
              <p:cNvPr id="30" name="Rectangle 126"/>
              <p:cNvSpPr>
                <a:spLocks noChangeArrowheads="1"/>
              </p:cNvSpPr>
              <p:nvPr/>
            </p:nvSpPr>
            <p:spPr bwMode="auto">
              <a:xfrm>
                <a:off x="7966668" y="1944741"/>
                <a:ext cx="283163" cy="90595"/>
              </a:xfrm>
              <a:prstGeom prst="rect">
                <a:avLst/>
              </a:prstGeom>
              <a:solidFill>
                <a:schemeClr val="hlink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1" name="Rectangle 115"/>
              <p:cNvSpPr>
                <a:spLocks noChangeArrowheads="1"/>
              </p:cNvSpPr>
              <p:nvPr/>
            </p:nvSpPr>
            <p:spPr bwMode="auto">
              <a:xfrm>
                <a:off x="7277228" y="1907573"/>
                <a:ext cx="283163" cy="127763"/>
              </a:xfrm>
              <a:prstGeom prst="rect">
                <a:avLst/>
              </a:prstGeom>
              <a:solidFill>
                <a:srgbClr val="333399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3" name="Rectangle 116"/>
              <p:cNvSpPr>
                <a:spLocks noChangeArrowheads="1"/>
              </p:cNvSpPr>
              <p:nvPr/>
            </p:nvSpPr>
            <p:spPr bwMode="auto">
              <a:xfrm>
                <a:off x="6606256" y="1385682"/>
                <a:ext cx="283163" cy="649654"/>
              </a:xfrm>
              <a:prstGeom prst="rect">
                <a:avLst/>
              </a:prstGeom>
              <a:solidFill>
                <a:srgbClr val="0000FF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4" name="Rectangle 117"/>
              <p:cNvSpPr>
                <a:spLocks noChangeArrowheads="1"/>
              </p:cNvSpPr>
              <p:nvPr/>
            </p:nvSpPr>
            <p:spPr bwMode="auto">
              <a:xfrm>
                <a:off x="5969139" y="1268760"/>
                <a:ext cx="283163" cy="766576"/>
              </a:xfrm>
              <a:prstGeom prst="rect">
                <a:avLst/>
              </a:prstGeom>
              <a:solidFill>
                <a:srgbClr val="33CCCC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5" name="Line 118"/>
              <p:cNvSpPr>
                <a:spLocks noChangeShapeType="1"/>
              </p:cNvSpPr>
              <p:nvPr/>
            </p:nvSpPr>
            <p:spPr bwMode="auto">
              <a:xfrm>
                <a:off x="5652120" y="2035336"/>
                <a:ext cx="2905497" cy="0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6" name="Text Box 122"/>
              <p:cNvSpPr txBox="1">
                <a:spLocks noChangeArrowheads="1"/>
              </p:cNvSpPr>
              <p:nvPr/>
            </p:nvSpPr>
            <p:spPr bwMode="auto">
              <a:xfrm>
                <a:off x="5804987" y="1285795"/>
                <a:ext cx="600182" cy="175770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ko-KR" altLang="en-US" sz="80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삼겹살</a:t>
                </a:r>
              </a:p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en-US" altLang="ko-KR" sz="80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85.5%</a:t>
                </a:r>
              </a:p>
            </p:txBody>
          </p:sp>
          <p:sp>
            <p:nvSpPr>
              <p:cNvPr id="37" name="Text Box 124"/>
              <p:cNvSpPr txBox="1">
                <a:spLocks noChangeArrowheads="1"/>
              </p:cNvSpPr>
              <p:nvPr/>
            </p:nvSpPr>
            <p:spPr bwMode="auto">
              <a:xfrm>
                <a:off x="7256709" y="1556792"/>
                <a:ext cx="315993" cy="175770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ko-KR" altLang="en-US" sz="800" dirty="0">
                    <a:latin typeface="HY헤드라인M" pitchFamily="18" charset="-127"/>
                    <a:ea typeface="HY헤드라인M" pitchFamily="18" charset="-127"/>
                  </a:rPr>
                  <a:t>앞다리</a:t>
                </a:r>
              </a:p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en-US" altLang="ko-KR" sz="800" dirty="0">
                    <a:latin typeface="HY헤드라인M" pitchFamily="18" charset="-127"/>
                    <a:ea typeface="HY헤드라인M" pitchFamily="18" charset="-127"/>
                  </a:rPr>
                  <a:t>17.6%</a:t>
                </a:r>
              </a:p>
            </p:txBody>
          </p:sp>
          <p:sp>
            <p:nvSpPr>
              <p:cNvPr id="38" name="Text Box 125"/>
              <p:cNvSpPr txBox="1">
                <a:spLocks noChangeArrowheads="1"/>
              </p:cNvSpPr>
              <p:nvPr/>
            </p:nvSpPr>
            <p:spPr bwMode="auto">
              <a:xfrm>
                <a:off x="6440051" y="1052736"/>
                <a:ext cx="600182" cy="175770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ko-KR" altLang="en-US" sz="800" dirty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목살</a:t>
                </a:r>
              </a:p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en-US" altLang="ko-KR" sz="800" dirty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67.7%</a:t>
                </a:r>
              </a:p>
            </p:txBody>
          </p:sp>
          <p:sp>
            <p:nvSpPr>
              <p:cNvPr id="39" name="Text Box 127"/>
              <p:cNvSpPr txBox="1">
                <a:spLocks noChangeArrowheads="1"/>
              </p:cNvSpPr>
              <p:nvPr/>
            </p:nvSpPr>
            <p:spPr bwMode="auto">
              <a:xfrm>
                <a:off x="7946149" y="1556792"/>
                <a:ext cx="315993" cy="175770"/>
              </a:xfrm>
              <a:prstGeom prst="rect">
                <a:avLst/>
              </a:prstGeom>
              <a:noFill/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ko-KR" altLang="en-US" sz="800">
                    <a:latin typeface="HY헤드라인M" pitchFamily="18" charset="-127"/>
                    <a:ea typeface="HY헤드라인M" pitchFamily="18" charset="-127"/>
                  </a:rPr>
                  <a:t>뒷다리</a:t>
                </a:r>
              </a:p>
              <a:p>
                <a:pPr eaLnBrk="1" latinLnBrk="1" hangingPunct="1">
                  <a:spcBef>
                    <a:spcPct val="20000"/>
                  </a:spcBef>
                </a:pPr>
                <a:r>
                  <a:rPr kumimoji="1" lang="en-US" altLang="ko-KR" sz="800">
                    <a:latin typeface="HY헤드라인M" pitchFamily="18" charset="-127"/>
                    <a:ea typeface="HY헤드라인M" pitchFamily="18" charset="-127"/>
                  </a:rPr>
                  <a:t>17.6%</a:t>
                </a:r>
              </a:p>
            </p:txBody>
          </p:sp>
        </p:grpSp>
      </p:grpSp>
      <p:sp>
        <p:nvSpPr>
          <p:cNvPr id="40" name="슬라이드 번호 개체 틀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5836854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4.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등심을 이용한 단기숙성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,한컴돋움"/>
              </a:rPr>
              <a:t>가공단계별 온도와 습도 조건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휴먼명조"/>
              </a:rPr>
              <a:t>  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  <a:t/>
            </a:r>
            <a:b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</a:br>
            <a:endParaRPr kumimoji="1" 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9" name="Picture 2" descr="C:\DOCUME~1\user\LOCALS~1\Temp\Hnc\BinData\EMB00000a34000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42988" y="1052736"/>
            <a:ext cx="2208212" cy="165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직사각형 13"/>
          <p:cNvSpPr>
            <a:spLocks noChangeArrowheads="1"/>
          </p:cNvSpPr>
          <p:nvPr/>
        </p:nvSpPr>
        <p:spPr bwMode="auto">
          <a:xfrm>
            <a:off x="3348038" y="2186211"/>
            <a:ext cx="45370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소의 대장부분을 구입하여 붙어있는 지방을 제거하고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깨끗이 씻어서 준비한다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</p:txBody>
      </p:sp>
      <p:pic>
        <p:nvPicPr>
          <p:cNvPr id="21" name="Picture 4" descr="C:\DOCUME~1\user\LOCALS~1\Temp\Hnc\BinData\EMB00000a34000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42988" y="2852961"/>
            <a:ext cx="2208212" cy="165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직사각형 15"/>
          <p:cNvSpPr>
            <a:spLocks noChangeArrowheads="1"/>
          </p:cNvSpPr>
          <p:nvPr/>
        </p:nvSpPr>
        <p:spPr bwMode="auto">
          <a:xfrm>
            <a:off x="3419475" y="3718148"/>
            <a:ext cx="460851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냉장상태에서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7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일간 염지가 완료된 홍두깨는 준비된 천연장에 넣는다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이때 표면에 뭍어 있는 염지제는 제거하지 않고 그대로 둔다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 </a:t>
            </a:r>
            <a:endParaRPr lang="ko-KR" altLang="en-US" sz="1400" b="0" i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23" name="Picture 6" descr="C:\DOCUME~1\user\LOCALS~1\Temp\Hnc\BinData\EMB00000a34000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042988" y="4653186"/>
            <a:ext cx="2208212" cy="165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직사각형 17"/>
          <p:cNvSpPr>
            <a:spLocks noChangeArrowheads="1"/>
          </p:cNvSpPr>
          <p:nvPr/>
        </p:nvSpPr>
        <p:spPr bwMode="auto">
          <a:xfrm>
            <a:off x="3492500" y="4924648"/>
            <a:ext cx="457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차 숙성 </a:t>
            </a:r>
          </a:p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 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충전이 완료된 홍두깨는 매달아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4℃,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상대습도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75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～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85%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에서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30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일간 정치한다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차 숙성 </a:t>
            </a:r>
          </a:p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 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- 1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차 숙성이 끝나면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12℃,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상대습도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65%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에서 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45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일간 숙성한다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 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제조가 완료되면 표면에 오일을 발라준다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</p:txBody>
      </p:sp>
      <p:sp>
        <p:nvSpPr>
          <p:cNvPr id="25" name="슬라이드 번호 개체 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5836854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4.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등심을 이용한 단기숙성 </a:t>
            </a:r>
            <a:r>
              <a:rPr lang="ko-KR" altLang="en-US" sz="2800" b="1" i="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발효햄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,한컴돋움"/>
              </a:rPr>
              <a:t>가공단계별 온도와 습도 조건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휴먼명조"/>
              </a:rPr>
              <a:t>  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  <a:t/>
            </a:r>
            <a:b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</a:br>
            <a:endParaRPr kumimoji="1" 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5" name="Picture 8" descr="C:\DOCUME~1\user\LOCALS~1\Temp\Hnc\BinData\EMB00000a34000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58888" y="1124744"/>
            <a:ext cx="2592387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직사각형 19"/>
          <p:cNvSpPr>
            <a:spLocks noChangeArrowheads="1"/>
          </p:cNvSpPr>
          <p:nvPr/>
        </p:nvSpPr>
        <p:spPr bwMode="auto">
          <a:xfrm>
            <a:off x="4067175" y="2329657"/>
            <a:ext cx="38179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○ 제조가 완료된 홍두깨 로모는 표면을 깨끗하게 정돈하여 얇게 썰어서 다양한 요리 또는 와인 등의 안주로 활용한다</a:t>
            </a:r>
            <a:r>
              <a:rPr lang="en-US" altLang="ko-KR" sz="1400" b="0" i="0">
                <a:latin typeface="휴먼모음T" pitchFamily="18" charset="-127"/>
                <a:ea typeface="휴먼모음T" pitchFamily="18" charset="-127"/>
              </a:rPr>
              <a:t>.</a:t>
            </a:r>
            <a:r>
              <a:rPr lang="ko-KR" altLang="en-US" sz="1400" b="0" i="0">
                <a:latin typeface="휴먼모음T" pitchFamily="18" charset="-127"/>
                <a:ea typeface="휴먼모음T" pitchFamily="18" charset="-127"/>
              </a:rPr>
              <a:t> </a:t>
            </a:r>
          </a:p>
        </p:txBody>
      </p:sp>
      <p:pic>
        <p:nvPicPr>
          <p:cNvPr id="31" name="그림 30" descr="발효햄 샐러드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27584" y="3594502"/>
            <a:ext cx="2379455" cy="1593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TextBox 32"/>
          <p:cNvSpPr txBox="1"/>
          <p:nvPr/>
        </p:nvSpPr>
        <p:spPr>
          <a:xfrm>
            <a:off x="683568" y="5250686"/>
            <a:ext cx="26581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/>
              <a:t>세라노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하몽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루꼴라</a:t>
            </a:r>
            <a:r>
              <a:rPr lang="ko-KR" altLang="en-US" sz="1600" dirty="0" smtClean="0"/>
              <a:t> 샐러드</a:t>
            </a:r>
            <a:endParaRPr lang="ko-KR" altLang="en-US" sz="1600" dirty="0"/>
          </a:p>
        </p:txBody>
      </p:sp>
      <p:pic>
        <p:nvPicPr>
          <p:cNvPr id="34" name="그림 33" descr="꼬치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347864" y="3594502"/>
            <a:ext cx="2376264" cy="1586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그림 34" descr="피자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868144" y="3594503"/>
            <a:ext cx="2376264" cy="1586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TextBox 35"/>
          <p:cNvSpPr txBox="1"/>
          <p:nvPr/>
        </p:nvSpPr>
        <p:spPr>
          <a:xfrm>
            <a:off x="3793333" y="5250686"/>
            <a:ext cx="1282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err="1" smtClean="0"/>
              <a:t>발효햄</a:t>
            </a:r>
            <a:r>
              <a:rPr lang="ko-KR" altLang="en-US" sz="1600" dirty="0" smtClean="0"/>
              <a:t> 꼬치</a:t>
            </a:r>
            <a:endParaRPr lang="ko-KR" alt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5250686"/>
            <a:ext cx="1282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/>
              <a:t>발효햄</a:t>
            </a:r>
            <a:r>
              <a:rPr lang="ko-KR" altLang="en-US" sz="1600" dirty="0" smtClean="0"/>
              <a:t> 피자</a:t>
            </a:r>
            <a:endParaRPr lang="ko-KR" alt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2226892" cy="50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마무리 제언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,한컴돋움"/>
              </a:rPr>
              <a:t>가공단계별 온도와 습도 조건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휴먼명조"/>
              </a:rPr>
              <a:t>  </a:t>
            </a:r>
            <a:r>
              <a:rPr kumimoji="1" lang="ko-KR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휴먼명조"/>
              </a:rPr>
              <a:t> </a:t>
            </a:r>
            <a:endParaRPr kumimoji="1" lang="ko-K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  <a:t/>
            </a:r>
            <a:br>
              <a:rPr kumimoji="1" 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  <a:cs typeface="한컴바탕" pitchFamily="18" charset="-127"/>
              </a:rPr>
            </a:br>
            <a:endParaRPr kumimoji="1" 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 rot="21272204">
            <a:off x="1553772" y="2938678"/>
            <a:ext cx="6627478" cy="11550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ts val="4000"/>
              </a:lnSpc>
            </a:pPr>
            <a:r>
              <a:rPr lang="ko-KR" alt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산돌비상B" pitchFamily="18" charset="-127"/>
                <a:ea typeface="산돌비상B" pitchFamily="18" charset="-127"/>
              </a:rPr>
              <a:t>늦었지만 강하게</a:t>
            </a:r>
            <a:r>
              <a:rPr lang="en-US" altLang="ko-KR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산돌비상B" pitchFamily="18" charset="-127"/>
                <a:ea typeface="산돌비상B" pitchFamily="18" charset="-127"/>
              </a:rPr>
              <a:t>,</a:t>
            </a:r>
          </a:p>
          <a:p>
            <a:pPr>
              <a:lnSpc>
                <a:spcPts val="4000"/>
              </a:lnSpc>
            </a:pPr>
            <a:r>
              <a:rPr lang="en-US" altLang="ko-KR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산돌비상B" pitchFamily="18" charset="-127"/>
                <a:ea typeface="산돌비상B" pitchFamily="18" charset="-127"/>
              </a:rPr>
              <a:t>     </a:t>
            </a:r>
            <a:r>
              <a:rPr lang="en-US" altLang="ko-KR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산돌비상B" pitchFamily="18" charset="-127"/>
                <a:ea typeface="산돌비상B" pitchFamily="18" charset="-127"/>
              </a:rPr>
              <a:t>“</a:t>
            </a:r>
            <a:r>
              <a:rPr lang="ko-KR" altLang="en-US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  <a:t>후생각고</a:t>
            </a:r>
            <a:r>
              <a:rPr lang="en-US" altLang="ko-KR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산돌비상B" pitchFamily="18" charset="-127"/>
                <a:ea typeface="산돌비상B" pitchFamily="18" charset="-127"/>
              </a:rPr>
              <a:t>(</a:t>
            </a:r>
            <a:r>
              <a:rPr lang="ko-KR" altLang="en-US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後生角高</a:t>
            </a:r>
            <a:r>
              <a:rPr lang="en-US" altLang="ko-KR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산돌비상B" pitchFamily="18" charset="-127"/>
                <a:ea typeface="산돌비상B" pitchFamily="18" charset="-127"/>
              </a:rPr>
              <a:t>)”</a:t>
            </a:r>
            <a:endParaRPr lang="en-US" altLang="ko-KR" sz="28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산돌비상B" pitchFamily="18" charset="-127"/>
              <a:ea typeface="산돌비상B" pitchFamily="18" charset="-127"/>
            </a:endParaRPr>
          </a:p>
        </p:txBody>
      </p:sp>
      <p:pic>
        <p:nvPicPr>
          <p:cNvPr id="25" name="Picture 2" descr="C:\DOCUME~1\user\LOCALS~1\Temp\UNI00000bd80035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14028" y="1988840"/>
            <a:ext cx="883988" cy="7920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타원형 설명선 25"/>
          <p:cNvSpPr/>
          <p:nvPr/>
        </p:nvSpPr>
        <p:spPr>
          <a:xfrm>
            <a:off x="6266368" y="2750424"/>
            <a:ext cx="2050048" cy="360040"/>
          </a:xfrm>
          <a:prstGeom prst="wedgeEllipseCallout">
            <a:avLst>
              <a:gd name="adj1" fmla="val -52999"/>
              <a:gd name="adj2" fmla="val 137162"/>
            </a:avLst>
          </a:prstGeom>
          <a:blipFill>
            <a:blip r:embed="rId5" cstate="email"/>
            <a:tile tx="0" ty="0" sx="100000" sy="100000" flip="none" algn="tl"/>
          </a:blipFill>
          <a:ln w="12700">
            <a:solidFill>
              <a:schemeClr val="accent1">
                <a:shade val="50000"/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6338376" y="2841832"/>
            <a:ext cx="2050048" cy="2616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ko-KR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“</a:t>
            </a:r>
            <a:r>
              <a:rPr lang="ko-KR" altLang="en-US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나중에 난 뿔이 우뚝하다</a:t>
            </a:r>
            <a:r>
              <a:rPr lang="en-US" altLang="ko-KR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휴먼모음T" pitchFamily="18" charset="-127"/>
                <a:ea typeface="휴먼모음T" pitchFamily="18" charset="-127"/>
              </a:rPr>
              <a:t>”</a:t>
            </a:r>
            <a:endParaRPr lang="ko-KR" altLang="en-US"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28" name="Picture 2" descr="C:\Documents and Settings\user\Local Settings\Temporary Internet Files\Content.IE5\W21VWIK4\MC900026909[1].wm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1387846">
            <a:off x="918684" y="2132856"/>
            <a:ext cx="1152128" cy="65467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372200" y="5661248"/>
            <a:ext cx="2304256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o-KR" altLang="en-US" sz="3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ea"/>
                <a:ea typeface="+mj-ea"/>
              </a:rPr>
              <a:t>감사합니다</a:t>
            </a:r>
            <a:r>
              <a:rPr lang="en-US" altLang="ko-KR" sz="3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ea"/>
                <a:ea typeface="+mj-ea"/>
              </a:rPr>
              <a:t>!</a:t>
            </a:r>
            <a:endParaRPr lang="ko-KR" altLang="en-US" sz="3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ea"/>
              <a:ea typeface="+mj-ea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3332964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비 선호 부위란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?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" name="Picture 2" descr="C:\Documents and Settings\user\Local Settings\Temporary Internet Files\Content.IE5\W21VWIK4\MC900026909[1].wm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9048" y="2082334"/>
            <a:ext cx="5379097" cy="3056547"/>
          </a:xfrm>
          <a:prstGeom prst="rect">
            <a:avLst/>
          </a:prstGeom>
          <a:noFill/>
        </p:spPr>
      </p:pic>
      <p:sp>
        <p:nvSpPr>
          <p:cNvPr id="11" name="타원 10"/>
          <p:cNvSpPr/>
          <p:nvPr/>
        </p:nvSpPr>
        <p:spPr>
          <a:xfrm>
            <a:off x="611560" y="2226350"/>
            <a:ext cx="1656184" cy="2016224"/>
          </a:xfrm>
          <a:prstGeom prst="ellipse">
            <a:avLst/>
          </a:prstGeom>
          <a:noFill/>
          <a:ln w="5715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419872" y="2802414"/>
            <a:ext cx="1152128" cy="1656184"/>
          </a:xfrm>
          <a:prstGeom prst="ellipse">
            <a:avLst/>
          </a:prstGeom>
          <a:noFill/>
          <a:ln w="5715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2051720" y="2226350"/>
            <a:ext cx="1872208" cy="504056"/>
          </a:xfrm>
          <a:prstGeom prst="ellipse">
            <a:avLst/>
          </a:prstGeom>
          <a:noFill/>
          <a:ln w="5715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971600" y="2874422"/>
            <a:ext cx="1033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/>
              <a:t>뒷다리</a:t>
            </a:r>
            <a:endParaRPr lang="en-US" altLang="ko-KR" sz="1600" dirty="0" smtClean="0"/>
          </a:p>
          <a:p>
            <a:pPr algn="ctr"/>
            <a:r>
              <a:rPr lang="en-US" altLang="ko-KR" sz="1600" dirty="0" smtClean="0"/>
              <a:t>(15.93kg)</a:t>
            </a:r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</a:rPr>
              <a:t>30.79% 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9930" y="5106670"/>
            <a:ext cx="3962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/>
              <a:t>생체중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: 103.95kg (</a:t>
            </a:r>
            <a:r>
              <a:rPr lang="ko-KR" altLang="en-US" sz="1600" dirty="0" smtClean="0"/>
              <a:t>정육생산량 </a:t>
            </a:r>
            <a:r>
              <a:rPr lang="en-US" altLang="ko-KR" sz="1600" dirty="0" smtClean="0"/>
              <a:t>: 51.73kg)</a:t>
            </a:r>
            <a:endParaRPr lang="ko-KR" alt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411760" y="2226350"/>
            <a:ext cx="1210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err="1" smtClean="0">
                <a:latin typeface="+mj-ea"/>
                <a:ea typeface="+mj-ea"/>
              </a:rPr>
              <a:t>등심ㆍ안심</a:t>
            </a:r>
            <a:endParaRPr lang="en-US" altLang="ko-KR" sz="1600" dirty="0" smtClean="0">
              <a:latin typeface="+mj-ea"/>
              <a:ea typeface="+mj-ea"/>
            </a:endParaRPr>
          </a:p>
          <a:p>
            <a:pPr algn="ctr"/>
            <a:r>
              <a:rPr lang="en-US" altLang="ko-KR" sz="1600" dirty="0" smtClean="0">
                <a:latin typeface="+mj-ea"/>
                <a:ea typeface="+mj-ea"/>
              </a:rPr>
              <a:t>(7.77kg)</a:t>
            </a:r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  <a:latin typeface="+mj-ea"/>
                <a:ea typeface="+mj-ea"/>
              </a:rPr>
              <a:t>15.02%</a:t>
            </a:r>
            <a:r>
              <a:rPr lang="en-US" altLang="ko-KR" sz="1600" dirty="0" smtClean="0">
                <a:latin typeface="+mj-ea"/>
                <a:ea typeface="+mj-ea"/>
              </a:rPr>
              <a:t> </a:t>
            </a:r>
            <a:endParaRPr lang="ko-KR" altLang="en-US" sz="1600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1880" y="3162454"/>
            <a:ext cx="1033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/>
              <a:t>앞다리</a:t>
            </a:r>
            <a:endParaRPr lang="en-US" altLang="ko-KR" sz="1600" dirty="0" smtClean="0"/>
          </a:p>
          <a:p>
            <a:pPr algn="ctr"/>
            <a:r>
              <a:rPr lang="en-US" altLang="ko-KR" sz="1600" dirty="0" smtClean="0"/>
              <a:t>(10.12kg)</a:t>
            </a:r>
          </a:p>
          <a:p>
            <a:pPr algn="ctr"/>
            <a:r>
              <a:rPr lang="en-US" altLang="ko-KR" sz="1600" dirty="0" smtClean="0">
                <a:solidFill>
                  <a:srgbClr val="FF0000"/>
                </a:solidFill>
              </a:rPr>
              <a:t>19.56% 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gray">
          <a:xfrm rot="5400000">
            <a:off x="5571320" y="2991062"/>
            <a:ext cx="1529752" cy="1224136"/>
          </a:xfrm>
          <a:prstGeom prst="upArrow">
            <a:avLst>
              <a:gd name="adj1" fmla="val 57824"/>
              <a:gd name="adj2" fmla="val 49859"/>
            </a:avLst>
          </a:prstGeom>
          <a:gradFill rotWithShape="1">
            <a:gsLst>
              <a:gs pos="0">
                <a:srgbClr val="8F8CD2"/>
              </a:gs>
              <a:gs pos="100000">
                <a:srgbClr val="8F8CD2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7076338" y="3287886"/>
            <a:ext cx="1600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 smtClean="0">
                <a:solidFill>
                  <a:srgbClr val="FF0000"/>
                </a:solidFill>
              </a:rPr>
              <a:t>65.37%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1518" y="1538208"/>
            <a:ext cx="5078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/>
              <a:t>돼지고기 부위별 생산량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축산연구소</a:t>
            </a:r>
            <a:r>
              <a:rPr lang="en-US" altLang="ko-KR" sz="2000" dirty="0" smtClean="0"/>
              <a:t>, 2004)</a:t>
            </a:r>
            <a:endParaRPr lang="ko-KR" alt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6849934" y="3030632"/>
            <a:ext cx="2042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/>
              <a:t>비 선호 부위 생산량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86002" y="3760004"/>
            <a:ext cx="1970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/>
              <a:t>뒷다리 부위 생산량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2280" y="3945831"/>
            <a:ext cx="1600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 smtClean="0">
                <a:solidFill>
                  <a:srgbClr val="FF0000"/>
                </a:solidFill>
              </a:rPr>
              <a:t>30.79%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sp>
        <p:nvSpPr>
          <p:cNvPr id="24" name="슬라이드 번호 개체 틀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3332964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비 선호 부위란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?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836712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비 선호 부위 소비촉진 왜 필요한가</a:t>
            </a:r>
            <a:r>
              <a:rPr lang="en-US" altLang="ko-KR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7624" y="1476073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ko-KR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</a:t>
            </a:r>
            <a:r>
              <a:rPr lang="ko-KR" altLang="en-US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돼지 </a:t>
            </a:r>
            <a:r>
              <a:rPr lang="en-US" altLang="ko-KR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ko-KR" altLang="en-US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두 판매 시 얻어지는 이윤을 선호 부위 판매에서 확보  </a:t>
            </a:r>
            <a:endParaRPr lang="en-US" altLang="ko-KR" sz="16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ko-KR" altLang="en-US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</a:t>
            </a:r>
            <a:r>
              <a:rPr lang="ko-KR" altLang="en-US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신명조"/>
                <a:ea typeface="HY신명조"/>
              </a:rPr>
              <a:t>→ </a:t>
            </a:r>
            <a:r>
              <a:rPr lang="ko-KR" altLang="en-US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선호 부위 가격 및 소비자 부담 상승</a:t>
            </a:r>
            <a:endParaRPr lang="en-US" altLang="ko-KR" sz="16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87624" y="2082334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ko-KR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</a:t>
            </a:r>
            <a:r>
              <a:rPr lang="ko-KR" altLang="en-US" sz="1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재고 발생에 의한 저장비용 등 국가적 손실 발생  </a:t>
            </a:r>
            <a:endParaRPr lang="en-US" altLang="ko-KR" sz="16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611559" y="2874422"/>
            <a:ext cx="3816425" cy="3380477"/>
            <a:chOff x="611559" y="2874422"/>
            <a:chExt cx="3816425" cy="3380477"/>
          </a:xfrm>
        </p:grpSpPr>
        <p:graphicFrame>
          <p:nvGraphicFramePr>
            <p:cNvPr id="26" name="차트 25"/>
            <p:cNvGraphicFramePr/>
            <p:nvPr/>
          </p:nvGraphicFramePr>
          <p:xfrm>
            <a:off x="683568" y="3284984"/>
            <a:ext cx="3665017" cy="20972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TextBox 26"/>
            <p:cNvSpPr txBox="1"/>
            <p:nvPr/>
          </p:nvSpPr>
          <p:spPr>
            <a:xfrm>
              <a:off x="100610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1975</a:t>
              </a:r>
              <a:endParaRPr lang="ko-KR" altLang="en-US" sz="8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03648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1980</a:t>
              </a:r>
              <a:endParaRPr lang="ko-KR" altLang="en-US" sz="8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98192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1985</a:t>
              </a:r>
              <a:endParaRPr lang="ko-KR" altLang="en-US" sz="8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04362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1990</a:t>
              </a:r>
              <a:endParaRPr lang="ko-KR" altLang="en-US" sz="8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601906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1995</a:t>
              </a:r>
              <a:endParaRPr lang="ko-KR" altLang="en-US" sz="8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98782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2000</a:t>
              </a:r>
              <a:endParaRPr lang="ko-KR" altLang="en-US" sz="8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402620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2005</a:t>
              </a:r>
              <a:endParaRPr lang="ko-KR" altLang="en-US" sz="8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79912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2009</a:t>
              </a:r>
              <a:endParaRPr lang="ko-KR" altLang="en-US" sz="8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99592" y="2874422"/>
              <a:ext cx="35125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/>
                <a:t>국민 </a:t>
              </a:r>
              <a:r>
                <a:rPr lang="en-US" altLang="ko-KR" sz="1600" dirty="0" smtClean="0"/>
                <a:t>1</a:t>
              </a:r>
              <a:r>
                <a:rPr lang="ko-KR" altLang="en-US" sz="1600" dirty="0" smtClean="0"/>
                <a:t>인당 돼지고기 소비량</a:t>
              </a:r>
              <a:r>
                <a:rPr lang="en-US" altLang="ko-KR" sz="1600" dirty="0" smtClean="0"/>
                <a:t>(</a:t>
              </a:r>
              <a:r>
                <a:rPr lang="ko-KR" altLang="en-US" sz="1600" dirty="0" smtClean="0"/>
                <a:t>농림부</a:t>
              </a:r>
              <a:r>
                <a:rPr lang="en-US" altLang="ko-KR" sz="1600" dirty="0" smtClean="0"/>
                <a:t>)</a:t>
              </a:r>
              <a:endParaRPr lang="ko-KR" altLang="en-US" sz="16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710159" y="3481263"/>
              <a:ext cx="7178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19.1kg</a:t>
              </a:r>
              <a:endParaRPr lang="ko-KR" altLang="en-US" sz="14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89879" y="4705399"/>
              <a:ext cx="6184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2.8kg</a:t>
              </a:r>
              <a:endParaRPr lang="ko-KR" altLang="en-US" sz="14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909959" y="4005064"/>
              <a:ext cx="7178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11.8kg</a:t>
              </a:r>
              <a:endParaRPr lang="ko-KR" altLang="en-US" sz="14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846063" y="3697287"/>
              <a:ext cx="7178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16.5kg</a:t>
              </a:r>
              <a:endParaRPr lang="ko-KR" altLang="en-US" sz="1400" dirty="0"/>
            </a:p>
          </p:txBody>
        </p:sp>
        <p:sp>
          <p:nvSpPr>
            <p:cNvPr id="42" name="AutoShape 3"/>
            <p:cNvSpPr>
              <a:spLocks noChangeArrowheads="1"/>
            </p:cNvSpPr>
            <p:nvPr/>
          </p:nvSpPr>
          <p:spPr bwMode="gray">
            <a:xfrm rot="5400000">
              <a:off x="530758" y="5670042"/>
              <a:ext cx="665658" cy="504055"/>
            </a:xfrm>
            <a:prstGeom prst="upArrow">
              <a:avLst>
                <a:gd name="adj1" fmla="val 57824"/>
                <a:gd name="adj2" fmla="val 49859"/>
              </a:avLst>
            </a:prstGeom>
            <a:gradFill rotWithShape="1">
              <a:gsLst>
                <a:gs pos="0">
                  <a:srgbClr val="8F8CD2"/>
                </a:gs>
                <a:gs pos="100000">
                  <a:srgbClr val="8F8CD2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115616" y="5652537"/>
              <a:ext cx="32736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/>
                <a:t>돼지고기 소비량 지속적으로 증가</a:t>
              </a:r>
              <a:endParaRPr lang="en-US" altLang="ko-KR" sz="1600" dirty="0" smtClean="0"/>
            </a:p>
            <a:p>
              <a:r>
                <a:rPr lang="ko-KR" altLang="en-US" sz="1600" dirty="0" smtClean="0"/>
                <a:t>향후 완만한 증가 예상</a:t>
              </a:r>
              <a:endParaRPr lang="ko-KR" altLang="en-US" sz="1600" dirty="0"/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4716016" y="2874422"/>
            <a:ext cx="4075155" cy="3380477"/>
            <a:chOff x="4716016" y="2874422"/>
            <a:chExt cx="4075155" cy="3380477"/>
          </a:xfrm>
        </p:grpSpPr>
        <p:graphicFrame>
          <p:nvGraphicFramePr>
            <p:cNvPr id="44" name="차트 43"/>
            <p:cNvGraphicFramePr/>
            <p:nvPr/>
          </p:nvGraphicFramePr>
          <p:xfrm>
            <a:off x="4716016" y="3284985"/>
            <a:ext cx="3672408" cy="20882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5" name="TextBox 44"/>
            <p:cNvSpPr txBox="1"/>
            <p:nvPr/>
          </p:nvSpPr>
          <p:spPr>
            <a:xfrm>
              <a:off x="5292080" y="5077138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2004</a:t>
              </a:r>
              <a:endParaRPr lang="ko-KR" altLang="en-US" sz="8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68962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2005</a:t>
              </a:r>
              <a:endParaRPr lang="ko-KR" altLang="en-US" sz="8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04666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2006</a:t>
              </a:r>
              <a:endParaRPr lang="ko-KR" altLang="en-US" sz="8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40370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2007</a:t>
              </a:r>
              <a:endParaRPr lang="ko-KR" altLang="en-US" sz="8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76674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2008</a:t>
              </a:r>
              <a:endParaRPr lang="ko-KR" altLang="en-US" sz="8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12678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2009</a:t>
              </a:r>
              <a:endParaRPr lang="ko-KR" altLang="en-US" sz="8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48982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2010</a:t>
              </a:r>
              <a:endParaRPr lang="ko-KR" altLang="en-US" sz="8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846864" y="5085184"/>
              <a:ext cx="432048" cy="21544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2011</a:t>
              </a:r>
              <a:endParaRPr lang="ko-KR" altLang="en-US" sz="8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603853" y="3265239"/>
              <a:ext cx="10005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142,197</a:t>
              </a:r>
              <a:r>
                <a:rPr lang="ko-KR" altLang="en-US" sz="1400" dirty="0" smtClean="0"/>
                <a:t>톤</a:t>
              </a:r>
              <a:endParaRPr lang="ko-KR" altLang="en-US" sz="1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716016" y="2874422"/>
              <a:ext cx="4075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/>
                <a:t>삼겹살 수입현황</a:t>
              </a:r>
              <a:r>
                <a:rPr lang="en-US" altLang="ko-KR" sz="1600" dirty="0" smtClean="0"/>
                <a:t>(</a:t>
              </a:r>
              <a:r>
                <a:rPr lang="ko-KR" altLang="en-US" sz="1600" dirty="0" smtClean="0"/>
                <a:t>한국육류유통수출입협회</a:t>
              </a:r>
              <a:r>
                <a:rPr lang="en-US" altLang="ko-KR" sz="1600" dirty="0" smtClean="0"/>
                <a:t>)</a:t>
              </a:r>
              <a:endParaRPr lang="ko-KR" altLang="en-US" sz="16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883773" y="3913311"/>
              <a:ext cx="10005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105,435</a:t>
              </a:r>
              <a:r>
                <a:rPr lang="ko-KR" altLang="en-US" sz="1400" dirty="0" smtClean="0"/>
                <a:t>톤</a:t>
              </a:r>
              <a:endParaRPr lang="ko-KR" altLang="en-US" sz="14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254967" y="4345359"/>
              <a:ext cx="9012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64,484</a:t>
              </a:r>
              <a:r>
                <a:rPr lang="ko-KR" altLang="en-US" sz="1400" dirty="0" smtClean="0"/>
                <a:t>톤</a:t>
              </a:r>
              <a:endParaRPr lang="ko-KR" altLang="en-US" sz="1400" dirty="0"/>
            </a:p>
          </p:txBody>
        </p:sp>
        <p:sp>
          <p:nvSpPr>
            <p:cNvPr id="58" name="AutoShape 3"/>
            <p:cNvSpPr>
              <a:spLocks noChangeArrowheads="1"/>
            </p:cNvSpPr>
            <p:nvPr/>
          </p:nvSpPr>
          <p:spPr bwMode="gray">
            <a:xfrm rot="5400000">
              <a:off x="4707223" y="5670042"/>
              <a:ext cx="665658" cy="504055"/>
            </a:xfrm>
            <a:prstGeom prst="upArrow">
              <a:avLst>
                <a:gd name="adj1" fmla="val 57824"/>
                <a:gd name="adj2" fmla="val 49859"/>
              </a:avLst>
            </a:prstGeom>
            <a:gradFill rotWithShape="1">
              <a:gsLst>
                <a:gs pos="0">
                  <a:srgbClr val="8F8CD2"/>
                </a:gs>
                <a:gs pos="100000">
                  <a:srgbClr val="8F8CD2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292081" y="5652537"/>
              <a:ext cx="30684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/>
                <a:t>삼겹살 수입량 지속적으로 증가</a:t>
              </a:r>
              <a:endParaRPr lang="en-US" altLang="ko-KR" sz="1600" dirty="0" smtClean="0"/>
            </a:p>
            <a:p>
              <a:r>
                <a:rPr lang="ko-KR" altLang="en-US" sz="1600" dirty="0" smtClean="0"/>
                <a:t>향후 지속적 증가 예상</a:t>
              </a:r>
              <a:endParaRPr lang="ko-KR" altLang="en-US" sz="1600" dirty="0"/>
            </a:p>
          </p:txBody>
        </p:sp>
      </p:grpSp>
      <p:sp>
        <p:nvSpPr>
          <p:cNvPr id="46" name="슬라이드 번호 개체 틀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3332964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비 선호 부위란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?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836712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비 선호 부위 소비활성화 방법</a:t>
            </a:r>
            <a:r>
              <a:rPr lang="en-US" altLang="ko-KR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7624" y="1476073"/>
            <a:ext cx="6192688" cy="35394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>
              <a:buAutoNum type="arabicPeriod"/>
            </a:pPr>
            <a:r>
              <a:rPr lang="ko-KR" altLang="en-US" sz="16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신선육으로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소비</a:t>
            </a:r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→ 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국내 주 소비 형태인 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구이용으로 소비</a:t>
            </a:r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가공 </a:t>
            </a:r>
            <a:r>
              <a:rPr lang="ko-KR" altLang="en-US" sz="16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육제품으로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소비</a:t>
            </a:r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  → 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소비 </a:t>
            </a:r>
            <a:r>
              <a:rPr lang="ko-KR" altLang="en-US" sz="16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트랜드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반영 </a:t>
            </a:r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: Wellbeing, LOHAS, </a:t>
            </a:r>
            <a:r>
              <a:rPr lang="en-US" altLang="ko-KR" sz="16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Slowfood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등</a:t>
            </a:r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</a:endParaRPr>
          </a:p>
          <a:p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→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기존 제품과 다른 형태의 고부가 제품  </a:t>
            </a:r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  <a:p>
            <a:pPr marL="342900" indent="-342900"/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신명조"/>
                <a:ea typeface="HY신명조"/>
              </a:rPr>
              <a:t> 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6" name="Picture 17" descr="28755621_320x24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67744" y="2187241"/>
            <a:ext cx="1944017" cy="1457783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0" name="그림 59" descr="lohas.bmp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884874" y="4941168"/>
            <a:ext cx="1695238" cy="1390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" name="그림 60" descr="wellbeing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475656" y="4941168"/>
            <a:ext cx="2092999" cy="1391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" name="그림 61" descr="slowfood.bmp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012160" y="4941169"/>
            <a:ext cx="1771429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8" name="그룹 77"/>
          <p:cNvGrpSpPr/>
          <p:nvPr/>
        </p:nvGrpSpPr>
        <p:grpSpPr>
          <a:xfrm>
            <a:off x="5364088" y="980728"/>
            <a:ext cx="3442469" cy="1800200"/>
            <a:chOff x="5364088" y="980728"/>
            <a:chExt cx="3442469" cy="1800200"/>
          </a:xfrm>
        </p:grpSpPr>
        <p:sp>
          <p:nvSpPr>
            <p:cNvPr id="64" name="Text Box 24"/>
            <p:cNvSpPr txBox="1">
              <a:spLocks noChangeArrowheads="1"/>
            </p:cNvSpPr>
            <p:nvPr/>
          </p:nvSpPr>
          <p:spPr bwMode="auto">
            <a:xfrm>
              <a:off x="5652120" y="2560554"/>
              <a:ext cx="2801333" cy="220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1" latinLnBrk="1" hangingPunct="1"/>
              <a:r>
                <a:rPr kumimoji="1" lang="ko-KR" altLang="en-US" sz="1000">
                  <a:latin typeface="HY헤드라인M" pitchFamily="18" charset="-127"/>
                  <a:ea typeface="HY헤드라인M" pitchFamily="18" charset="-127"/>
                </a:rPr>
                <a:t>돈육의 식육가공 원료이용률 </a:t>
              </a: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&lt;</a:t>
              </a:r>
              <a:r>
                <a:rPr kumimoji="1" lang="ko-KR" altLang="en-US" sz="1000">
                  <a:latin typeface="HY헤드라인M" pitchFamily="18" charset="-127"/>
                  <a:ea typeface="HY헤드라인M" pitchFamily="18" charset="-127"/>
                </a:rPr>
                <a:t>한국육가공협회</a:t>
              </a: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, 2007&gt;</a:t>
              </a:r>
            </a:p>
          </p:txBody>
        </p:sp>
        <p:sp>
          <p:nvSpPr>
            <p:cNvPr id="65" name="Rectangle 25"/>
            <p:cNvSpPr>
              <a:spLocks noChangeArrowheads="1"/>
            </p:cNvSpPr>
            <p:nvPr/>
          </p:nvSpPr>
          <p:spPr bwMode="auto">
            <a:xfrm>
              <a:off x="8089261" y="1208257"/>
              <a:ext cx="382189" cy="1113319"/>
            </a:xfrm>
            <a:prstGeom prst="rect">
              <a:avLst/>
            </a:prstGeom>
            <a:solidFill>
              <a:schemeClr val="hlink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6" name="Rectangle 26"/>
            <p:cNvSpPr>
              <a:spLocks noChangeArrowheads="1"/>
            </p:cNvSpPr>
            <p:nvPr/>
          </p:nvSpPr>
          <p:spPr bwMode="auto">
            <a:xfrm>
              <a:off x="7189178" y="1328461"/>
              <a:ext cx="376650" cy="993115"/>
            </a:xfrm>
            <a:prstGeom prst="rect">
              <a:avLst/>
            </a:prstGeom>
            <a:solidFill>
              <a:srgbClr val="FF99CC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7" name="Rectangle 27"/>
            <p:cNvSpPr>
              <a:spLocks noChangeArrowheads="1"/>
            </p:cNvSpPr>
            <p:nvPr/>
          </p:nvSpPr>
          <p:spPr bwMode="auto">
            <a:xfrm>
              <a:off x="6323714" y="1483010"/>
              <a:ext cx="382189" cy="838567"/>
            </a:xfrm>
            <a:prstGeom prst="rect">
              <a:avLst/>
            </a:prstGeom>
            <a:solidFill>
              <a:schemeClr val="tx2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5895829" y="2321576"/>
              <a:ext cx="291072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9" name="Text Box 29"/>
            <p:cNvSpPr txBox="1">
              <a:spLocks noChangeArrowheads="1"/>
            </p:cNvSpPr>
            <p:nvPr/>
          </p:nvSpPr>
          <p:spPr bwMode="auto">
            <a:xfrm>
              <a:off x="6307097" y="2348766"/>
              <a:ext cx="420962" cy="22037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latinLnBrk="1" hangingPunct="1">
                <a:spcBef>
                  <a:spcPct val="20000"/>
                </a:spcBef>
              </a:pP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2004</a:t>
              </a:r>
            </a:p>
          </p:txBody>
        </p:sp>
        <p:sp>
          <p:nvSpPr>
            <p:cNvPr id="70" name="Text Box 30"/>
            <p:cNvSpPr txBox="1">
              <a:spLocks noChangeArrowheads="1"/>
            </p:cNvSpPr>
            <p:nvPr/>
          </p:nvSpPr>
          <p:spPr bwMode="auto">
            <a:xfrm>
              <a:off x="7161483" y="2345904"/>
              <a:ext cx="420962" cy="22037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latinLnBrk="1" hangingPunct="1">
                <a:spcBef>
                  <a:spcPct val="20000"/>
                </a:spcBef>
              </a:pP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2005</a:t>
              </a:r>
            </a:p>
          </p:txBody>
        </p:sp>
        <p:sp>
          <p:nvSpPr>
            <p:cNvPr id="71" name="Text Box 31"/>
            <p:cNvSpPr txBox="1">
              <a:spLocks noChangeArrowheads="1"/>
            </p:cNvSpPr>
            <p:nvPr/>
          </p:nvSpPr>
          <p:spPr bwMode="auto">
            <a:xfrm>
              <a:off x="8074028" y="2343042"/>
              <a:ext cx="420962" cy="22037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latinLnBrk="1" hangingPunct="1">
                <a:spcBef>
                  <a:spcPct val="20000"/>
                </a:spcBef>
              </a:pP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2006</a:t>
              </a:r>
            </a:p>
          </p:txBody>
        </p:sp>
        <p:sp>
          <p:nvSpPr>
            <p:cNvPr id="72" name="Text Box 32"/>
            <p:cNvSpPr txBox="1">
              <a:spLocks noChangeArrowheads="1"/>
            </p:cNvSpPr>
            <p:nvPr/>
          </p:nvSpPr>
          <p:spPr bwMode="auto">
            <a:xfrm>
              <a:off x="6124311" y="1266928"/>
              <a:ext cx="810074" cy="22037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latinLnBrk="1" hangingPunct="1">
                <a:spcBef>
                  <a:spcPct val="20000"/>
                </a:spcBef>
              </a:pP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13%</a:t>
              </a:r>
              <a:endParaRPr kumimoji="1" lang="ko-KR" altLang="en-US" sz="1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73" name="Text Box 33"/>
            <p:cNvSpPr txBox="1">
              <a:spLocks noChangeArrowheads="1"/>
            </p:cNvSpPr>
            <p:nvPr/>
          </p:nvSpPr>
          <p:spPr bwMode="auto">
            <a:xfrm>
              <a:off x="7157329" y="1115242"/>
              <a:ext cx="466658" cy="22037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latinLnBrk="1" hangingPunct="1">
                <a:spcBef>
                  <a:spcPct val="20000"/>
                </a:spcBef>
              </a:pP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14.3%</a:t>
              </a:r>
              <a:endParaRPr kumimoji="1" lang="ko-KR" altLang="en-US" sz="1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74" name="Text Box 34"/>
            <p:cNvSpPr txBox="1">
              <a:spLocks noChangeArrowheads="1"/>
            </p:cNvSpPr>
            <p:nvPr/>
          </p:nvSpPr>
          <p:spPr bwMode="auto">
            <a:xfrm>
              <a:off x="8054642" y="980728"/>
              <a:ext cx="466658" cy="22037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latinLnBrk="1" hangingPunct="1">
                <a:spcBef>
                  <a:spcPct val="20000"/>
                </a:spcBef>
              </a:pPr>
              <a:r>
                <a:rPr kumimoji="1" lang="en-US" altLang="ko-KR" sz="1000">
                  <a:latin typeface="HY헤드라인M" pitchFamily="18" charset="-127"/>
                  <a:ea typeface="HY헤드라인M" pitchFamily="18" charset="-127"/>
                </a:rPr>
                <a:t>15.7%</a:t>
              </a:r>
              <a:endParaRPr kumimoji="1" lang="ko-KR" altLang="en-US" sz="100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75" name="Line 35"/>
            <p:cNvSpPr>
              <a:spLocks noChangeShapeType="1"/>
            </p:cNvSpPr>
            <p:nvPr/>
          </p:nvSpPr>
          <p:spPr bwMode="auto">
            <a:xfrm flipV="1">
              <a:off x="5912446" y="1069450"/>
              <a:ext cx="0" cy="12607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6" name="Line 38"/>
            <p:cNvSpPr>
              <a:spLocks noChangeShapeType="1"/>
            </p:cNvSpPr>
            <p:nvPr/>
          </p:nvSpPr>
          <p:spPr bwMode="auto">
            <a:xfrm>
              <a:off x="5829361" y="1328461"/>
              <a:ext cx="8308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7" name="Text Box 39"/>
            <p:cNvSpPr txBox="1">
              <a:spLocks noChangeArrowheads="1"/>
            </p:cNvSpPr>
            <p:nvPr/>
          </p:nvSpPr>
          <p:spPr bwMode="auto">
            <a:xfrm>
              <a:off x="5364088" y="1208257"/>
              <a:ext cx="470812" cy="2747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400">
                  <a:latin typeface="Arial" pitchFamily="34" charset="0"/>
                  <a:ea typeface="굴림" pitchFamily="50" charset="-127"/>
                </a:rPr>
                <a:t>15%</a:t>
              </a:r>
            </a:p>
          </p:txBody>
        </p:sp>
      </p:grp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914400" y="836712"/>
            <a:ext cx="7258050" cy="3240360"/>
            <a:chOff x="340" y="1483"/>
            <a:chExt cx="1587" cy="1992"/>
          </a:xfrm>
        </p:grpSpPr>
        <p:sp>
          <p:nvSpPr>
            <p:cNvPr id="15" name="AutoShape 3"/>
            <p:cNvSpPr>
              <a:spLocks noChangeArrowheads="1"/>
            </p:cNvSpPr>
            <p:nvPr/>
          </p:nvSpPr>
          <p:spPr bwMode="auto">
            <a:xfrm>
              <a:off x="340" y="1483"/>
              <a:ext cx="1587" cy="1950"/>
            </a:xfrm>
            <a:prstGeom prst="roundRect">
              <a:avLst>
                <a:gd name="adj" fmla="val 9829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AutoShape 4"/>
            <p:cNvSpPr>
              <a:spLocks noChangeArrowheads="1"/>
            </p:cNvSpPr>
            <p:nvPr/>
          </p:nvSpPr>
          <p:spPr bwMode="auto">
            <a:xfrm>
              <a:off x="340" y="1525"/>
              <a:ext cx="1587" cy="1950"/>
            </a:xfrm>
            <a:prstGeom prst="roundRect">
              <a:avLst>
                <a:gd name="adj" fmla="val 9829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1070992" y="992252"/>
            <a:ext cx="7029400" cy="30418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l" eaLnBrk="1" latinLnBrk="1" hangingPunct="1">
              <a:lnSpc>
                <a:spcPts val="2300"/>
              </a:lnSpc>
            </a:pPr>
            <a:r>
              <a:rPr kumimoji="1"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○ 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저지방 부위는 여러 근육으로 이루어져 있으며</a:t>
            </a:r>
            <a:r>
              <a:rPr kumimoji="1" lang="en-US" altLang="ko-KR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, 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대체로 </a:t>
            </a:r>
            <a:r>
              <a:rPr kumimoji="1" lang="ko-KR" altLang="en-US" sz="1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근내지방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</a:t>
            </a:r>
          </a:p>
          <a:p>
            <a:pPr marL="342900" indent="-342900" algn="l" eaLnBrk="1" latinLnBrk="1" hangingPunct="1">
              <a:lnSpc>
                <a:spcPts val="2300"/>
              </a:lnSpc>
            </a:pP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 함량이 낮아 국내 소비자들이 선호하는 구이용으로는 부적합함</a:t>
            </a:r>
          </a:p>
          <a:p>
            <a:pPr marL="342900" indent="-342900" algn="l" eaLnBrk="1" latinLnBrk="1" hangingPunct="1">
              <a:lnSpc>
                <a:spcPts val="2300"/>
              </a:lnSpc>
            </a:pP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  </a:t>
            </a:r>
            <a:r>
              <a:rPr kumimoji="1" lang="en-US" altLang="ko-KR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- 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등심과 안심</a:t>
            </a:r>
            <a:r>
              <a:rPr kumimoji="1" lang="en-US" altLang="ko-KR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(</a:t>
            </a:r>
            <a:r>
              <a:rPr kumimoji="1" lang="ko-KR" altLang="en-US" sz="1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돈까스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제품</a:t>
            </a:r>
            <a:r>
              <a:rPr kumimoji="1" lang="en-US" altLang="ko-KR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), 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앞다리</a:t>
            </a:r>
            <a:r>
              <a:rPr kumimoji="1" lang="en-US" altLang="ko-KR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(</a:t>
            </a:r>
            <a:r>
              <a:rPr kumimoji="1" lang="ko-KR" altLang="en-US" sz="1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양념육</a:t>
            </a:r>
            <a:r>
              <a:rPr kumimoji="1" lang="en-US" altLang="ko-KR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), 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뒷다리</a:t>
            </a:r>
            <a:r>
              <a:rPr kumimoji="1" lang="en-US" altLang="ko-KR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(</a:t>
            </a:r>
            <a:r>
              <a:rPr kumimoji="1" lang="ko-KR" altLang="en-US" sz="1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육제품</a:t>
            </a:r>
            <a:r>
              <a:rPr kumimoji="1" lang="ko-KR" alt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원료</a:t>
            </a:r>
            <a:r>
              <a:rPr kumimoji="1"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)</a:t>
            </a:r>
          </a:p>
          <a:p>
            <a:pPr marL="342900" indent="-342900" algn="l" eaLnBrk="1" latinLnBrk="1" hangingPunct="1">
              <a:lnSpc>
                <a:spcPts val="2300"/>
              </a:lnSpc>
            </a:pPr>
            <a:endParaRPr kumimoji="1"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  <a:p>
            <a:pPr>
              <a:lnSpc>
                <a:spcPts val="2300"/>
              </a:lnSpc>
            </a:pPr>
            <a:r>
              <a:rPr kumimoji="1"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○ 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저지방 부위인 앞다리와 뒷다리는 운동기능을 담당하는 </a:t>
            </a:r>
          </a:p>
          <a:p>
            <a:pPr>
              <a:lnSpc>
                <a:spcPts val="2300"/>
              </a:lnSpc>
            </a:pP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   생체조직으로 앞다리는 </a:t>
            </a:r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39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개 근육</a:t>
            </a:r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, 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뒷다리는 </a:t>
            </a:r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36</a:t>
            </a: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개 근육들로</a:t>
            </a:r>
          </a:p>
          <a:p>
            <a:pPr>
              <a:lnSpc>
                <a:spcPts val="2300"/>
              </a:lnSpc>
            </a:pPr>
            <a:r>
              <a:rPr lang="ko-KR" altLang="en-US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    이루어져 있음</a:t>
            </a:r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(Porcine </a:t>
            </a:r>
            <a:r>
              <a:rPr lang="en-US" altLang="ko-KR" sz="16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myology</a:t>
            </a:r>
            <a:r>
              <a:rPr lang="en-US" altLang="ko-KR" sz="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</a:rPr>
              <a:t>, 2000)</a:t>
            </a:r>
            <a:endParaRPr kumimoji="1" lang="ko-KR" altLang="en-US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</a:endParaRPr>
          </a:p>
          <a:p>
            <a:pPr marL="342900" indent="-342900" algn="l" eaLnBrk="1" latinLnBrk="1" hangingPunct="1">
              <a:lnSpc>
                <a:spcPts val="2300"/>
              </a:lnSpc>
            </a:pPr>
            <a:endParaRPr kumimoji="1" lang="en-US" altLang="ko-KR" sz="8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  <a:p>
            <a:pPr marL="342900" indent="-342900" algn="l" eaLnBrk="1" latinLnBrk="1" hangingPunct="1">
              <a:lnSpc>
                <a:spcPts val="2300"/>
              </a:lnSpc>
            </a:pPr>
            <a:r>
              <a:rPr kumimoji="1" lang="ko-KR" altLang="en-US" sz="1700" b="1" spc="50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⇒ 저지방 부위를 구성하는 근육들의 정확한 </a:t>
            </a:r>
            <a:r>
              <a:rPr kumimoji="1" lang="ko-KR" altLang="en-US" sz="1700" b="1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육질 </a:t>
            </a:r>
            <a:r>
              <a:rPr kumimoji="1" lang="ko-KR" altLang="en-US" sz="1700" b="1" spc="50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구명 및 </a:t>
            </a:r>
          </a:p>
          <a:p>
            <a:pPr marL="342900" indent="-342900" algn="l" eaLnBrk="1" latinLnBrk="1" hangingPunct="1">
              <a:lnSpc>
                <a:spcPts val="2300"/>
              </a:lnSpc>
            </a:pPr>
            <a:r>
              <a:rPr kumimoji="1" lang="ko-KR" altLang="en-US" sz="1700" b="1" spc="50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   </a:t>
            </a:r>
            <a:r>
              <a:rPr kumimoji="1" lang="ko-KR" altLang="en-US" sz="1700" b="1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개별 근육에 적합한 활용도 모색</a:t>
            </a:r>
            <a:endParaRPr kumimoji="1" lang="en-US" altLang="ko-KR" sz="16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</a:endParaRPr>
          </a:p>
        </p:txBody>
      </p:sp>
      <p:pic>
        <p:nvPicPr>
          <p:cNvPr id="19" name="Picture 11" descr="돼지 불고기-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86138" y="4444578"/>
            <a:ext cx="2328862" cy="1546225"/>
          </a:xfrm>
          <a:prstGeom prst="rect">
            <a:avLst/>
          </a:prstGeom>
          <a:noFill/>
        </p:spPr>
      </p:pic>
      <p:pic>
        <p:nvPicPr>
          <p:cNvPr id="20" name="Picture 12" descr="돈까스-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90600" y="4442991"/>
            <a:ext cx="2090738" cy="1547812"/>
          </a:xfrm>
          <a:prstGeom prst="rect">
            <a:avLst/>
          </a:prstGeom>
          <a:noFill/>
        </p:spPr>
      </p:pic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1636713" y="6044778"/>
            <a:ext cx="72327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>
                <a:latin typeface="+mn-ea"/>
              </a:rPr>
              <a:t>돈까스</a:t>
            </a: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4159250" y="6044778"/>
            <a:ext cx="72327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>
                <a:latin typeface="+mn-ea"/>
              </a:rPr>
              <a:t>양념육</a:t>
            </a:r>
          </a:p>
        </p:txBody>
      </p:sp>
      <p:pic>
        <p:nvPicPr>
          <p:cNvPr id="23" name="Picture 15" descr="분쇄육제품-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19800" y="4442991"/>
            <a:ext cx="2062163" cy="1546225"/>
          </a:xfrm>
          <a:prstGeom prst="rect">
            <a:avLst/>
          </a:prstGeom>
          <a:noFill/>
        </p:spPr>
      </p:pic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6629400" y="6044778"/>
            <a:ext cx="72327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b="1">
                <a:latin typeface="+mn-ea"/>
              </a:rPr>
              <a:t>육제품</a:t>
            </a:r>
          </a:p>
        </p:txBody>
      </p:sp>
      <p:sp>
        <p:nvSpPr>
          <p:cNvPr id="24" name="슬라이드 번호 개체 틀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9552" y="692696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비 선호 부위 주요 </a:t>
            </a:r>
            <a:r>
              <a:rPr lang="ko-KR" alt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근육별</a:t>
            </a:r>
            <a:r>
              <a:rPr lang="ko-KR" alt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특성</a:t>
            </a:r>
            <a:endParaRPr lang="en-US" altLang="ko-KR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598049" y="1340768"/>
            <a:ext cx="1309655" cy="6567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spAutoFit/>
          </a:bodyPr>
          <a:lstStyle/>
          <a:p>
            <a:pPr algn="ctr">
              <a:lnSpc>
                <a:spcPct val="140000"/>
              </a:lnSpc>
            </a:pPr>
            <a:r>
              <a:rPr lang="ko-KR" altLang="en-US" sz="1400" b="1" dirty="0">
                <a:latin typeface="+mj-ea"/>
                <a:ea typeface="+mj-ea"/>
              </a:rPr>
              <a:t>앞다리 부위 </a:t>
            </a:r>
            <a:endParaRPr lang="en-US" altLang="ko-KR" sz="1400" b="1" dirty="0" smtClean="0">
              <a:latin typeface="+mj-ea"/>
              <a:ea typeface="+mj-ea"/>
            </a:endParaRPr>
          </a:p>
          <a:p>
            <a:pPr algn="ctr">
              <a:lnSpc>
                <a:spcPct val="140000"/>
              </a:lnSpc>
            </a:pPr>
            <a:r>
              <a:rPr lang="ko-KR" altLang="en-US" sz="1400" b="1" dirty="0" smtClean="0">
                <a:latin typeface="+mj-ea"/>
                <a:ea typeface="+mj-ea"/>
              </a:rPr>
              <a:t>주요 </a:t>
            </a:r>
            <a:r>
              <a:rPr lang="en-US" altLang="ko-KR" sz="1400" b="1" dirty="0">
                <a:latin typeface="+mj-ea"/>
                <a:ea typeface="+mj-ea"/>
              </a:rPr>
              <a:t>8</a:t>
            </a:r>
            <a:r>
              <a:rPr lang="ko-KR" altLang="en-US" sz="1400" b="1" dirty="0">
                <a:latin typeface="+mj-ea"/>
                <a:ea typeface="+mj-ea"/>
              </a:rPr>
              <a:t>개 근육</a:t>
            </a:r>
          </a:p>
        </p:txBody>
      </p:sp>
      <p:grpSp>
        <p:nvGrpSpPr>
          <p:cNvPr id="27" name="Group 283"/>
          <p:cNvGrpSpPr>
            <a:grpSpLocks/>
          </p:cNvGrpSpPr>
          <p:nvPr/>
        </p:nvGrpSpPr>
        <p:grpSpPr bwMode="auto">
          <a:xfrm>
            <a:off x="2013818" y="1340768"/>
            <a:ext cx="5942558" cy="2154419"/>
            <a:chOff x="316" y="1707"/>
            <a:chExt cx="5116" cy="2336"/>
          </a:xfrm>
        </p:grpSpPr>
        <p:pic>
          <p:nvPicPr>
            <p:cNvPr id="28" name="Picture 260" descr="EMB000007e4000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36" y="1707"/>
              <a:ext cx="1208" cy="906"/>
            </a:xfrm>
            <a:prstGeom prst="rect">
              <a:avLst/>
            </a:prstGeom>
            <a:noFill/>
          </p:spPr>
        </p:pic>
        <p:pic>
          <p:nvPicPr>
            <p:cNvPr id="29" name="Picture 262" descr="EMB000007e40010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624" y="1707"/>
              <a:ext cx="1208" cy="906"/>
            </a:xfrm>
            <a:prstGeom prst="rect">
              <a:avLst/>
            </a:prstGeom>
            <a:noFill/>
          </p:spPr>
        </p:pic>
        <p:pic>
          <p:nvPicPr>
            <p:cNvPr id="30" name="Picture 264" descr="EMB000007e4001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2917" y="1707"/>
              <a:ext cx="1211" cy="908"/>
            </a:xfrm>
            <a:prstGeom prst="rect">
              <a:avLst/>
            </a:prstGeom>
            <a:noFill/>
          </p:spPr>
        </p:pic>
        <p:pic>
          <p:nvPicPr>
            <p:cNvPr id="31" name="Picture 266" descr="EMB000007e40012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4224" y="1709"/>
              <a:ext cx="1208" cy="906"/>
            </a:xfrm>
            <a:prstGeom prst="rect">
              <a:avLst/>
            </a:prstGeom>
            <a:noFill/>
          </p:spPr>
        </p:pic>
        <p:pic>
          <p:nvPicPr>
            <p:cNvPr id="33" name="Picture 268" descr="EMB000007e40013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338" y="2976"/>
              <a:ext cx="1208" cy="906"/>
            </a:xfrm>
            <a:prstGeom prst="rect">
              <a:avLst/>
            </a:prstGeom>
            <a:noFill/>
          </p:spPr>
        </p:pic>
        <p:pic>
          <p:nvPicPr>
            <p:cNvPr id="34" name="Picture 270" descr="EMB000007e40014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1624" y="2976"/>
              <a:ext cx="1208" cy="906"/>
            </a:xfrm>
            <a:prstGeom prst="rect">
              <a:avLst/>
            </a:prstGeom>
            <a:noFill/>
          </p:spPr>
        </p:pic>
        <p:pic>
          <p:nvPicPr>
            <p:cNvPr id="35" name="Picture 272" descr="EMB000007e40015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2917" y="2974"/>
              <a:ext cx="1211" cy="908"/>
            </a:xfrm>
            <a:prstGeom prst="rect">
              <a:avLst/>
            </a:prstGeom>
            <a:noFill/>
          </p:spPr>
        </p:pic>
        <p:pic>
          <p:nvPicPr>
            <p:cNvPr id="36" name="Picture 274" descr="EMB000007e40016"/>
            <p:cNvPicPr>
              <a:picLocks noChangeAspect="1" noChangeArrowheads="1"/>
            </p:cNvPicPr>
            <p:nvPr/>
          </p:nvPicPr>
          <p:blipFill>
            <a:blip r:embed="rId11" cstate="email"/>
            <a:srcRect/>
            <a:stretch>
              <a:fillRect/>
            </a:stretch>
          </p:blipFill>
          <p:spPr bwMode="auto">
            <a:xfrm>
              <a:off x="4224" y="2976"/>
              <a:ext cx="1208" cy="906"/>
            </a:xfrm>
            <a:prstGeom prst="rect">
              <a:avLst/>
            </a:prstGeom>
            <a:noFill/>
          </p:spPr>
        </p:pic>
        <p:sp>
          <p:nvSpPr>
            <p:cNvPr id="37" name="Text Box 275"/>
            <p:cNvSpPr txBox="1">
              <a:spLocks noChangeArrowheads="1"/>
            </p:cNvSpPr>
            <p:nvPr/>
          </p:nvSpPr>
          <p:spPr bwMode="auto">
            <a:xfrm>
              <a:off x="411" y="2599"/>
              <a:ext cx="773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 dirty="0" err="1">
                  <a:latin typeface="Arial" pitchFamily="34" charset="0"/>
                  <a:ea typeface="굴림" pitchFamily="50" charset="-127"/>
                </a:rPr>
                <a:t>Infraspanatus</a:t>
              </a:r>
              <a:r>
                <a:rPr lang="en-US" altLang="ko-KR" sz="1000" i="1" dirty="0"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1000" dirty="0">
                  <a:latin typeface="Arial" pitchFamily="34" charset="0"/>
                  <a:ea typeface="굴림" pitchFamily="50" charset="-127"/>
                </a:rPr>
                <a:t>(IF) </a:t>
              </a:r>
              <a:endParaRPr lang="ko-KR" altLang="en-US" sz="1000" dirty="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38" name="Text Box 276"/>
            <p:cNvSpPr txBox="1">
              <a:spLocks noChangeArrowheads="1"/>
            </p:cNvSpPr>
            <p:nvPr/>
          </p:nvSpPr>
          <p:spPr bwMode="auto">
            <a:xfrm>
              <a:off x="1624" y="2592"/>
              <a:ext cx="1256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Pectoralis profundi </a:t>
              </a:r>
            </a:p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-tube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 (PP-tube)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39" name="Text Box 277"/>
            <p:cNvSpPr txBox="1">
              <a:spLocks noChangeArrowheads="1"/>
            </p:cNvSpPr>
            <p:nvPr/>
          </p:nvSpPr>
          <p:spPr bwMode="auto">
            <a:xfrm>
              <a:off x="3000" y="2592"/>
              <a:ext cx="782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Pectoralis profundi</a:t>
              </a:r>
            </a:p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-fan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 (PP-fan)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0" name="Text Box 278"/>
            <p:cNvSpPr txBox="1">
              <a:spLocks noChangeArrowheads="1"/>
            </p:cNvSpPr>
            <p:nvPr/>
          </p:nvSpPr>
          <p:spPr bwMode="auto">
            <a:xfrm>
              <a:off x="4173" y="2592"/>
              <a:ext cx="980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Brachiocephalicus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(BC)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1" name="Text Box 279"/>
            <p:cNvSpPr txBox="1">
              <a:spLocks noChangeArrowheads="1"/>
            </p:cNvSpPr>
            <p:nvPr/>
          </p:nvSpPr>
          <p:spPr bwMode="auto">
            <a:xfrm>
              <a:off x="316" y="3888"/>
              <a:ext cx="945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Latissimus dorsi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(LTD)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2" name="Text Box 280"/>
            <p:cNvSpPr txBox="1">
              <a:spLocks noChangeArrowheads="1"/>
            </p:cNvSpPr>
            <p:nvPr/>
          </p:nvSpPr>
          <p:spPr bwMode="auto">
            <a:xfrm>
              <a:off x="1690" y="3888"/>
              <a:ext cx="832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 dirty="0" err="1">
                  <a:latin typeface="Arial" pitchFamily="34" charset="0"/>
                  <a:ea typeface="굴림" pitchFamily="50" charset="-127"/>
                </a:rPr>
                <a:t>Subscapularis</a:t>
              </a:r>
              <a:r>
                <a:rPr lang="en-US" altLang="ko-KR" sz="1000" i="1" dirty="0"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1000" dirty="0">
                  <a:latin typeface="Arial" pitchFamily="34" charset="0"/>
                  <a:ea typeface="굴림" pitchFamily="50" charset="-127"/>
                </a:rPr>
                <a:t>(SC) </a:t>
              </a:r>
              <a:endParaRPr lang="ko-KR" altLang="en-US" sz="1000" dirty="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3" name="Text Box 281"/>
            <p:cNvSpPr txBox="1">
              <a:spLocks noChangeArrowheads="1"/>
            </p:cNvSpPr>
            <p:nvPr/>
          </p:nvSpPr>
          <p:spPr bwMode="auto">
            <a:xfrm>
              <a:off x="2957" y="3888"/>
              <a:ext cx="835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Supraspinatus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(SS)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4" name="Text Box 282"/>
            <p:cNvSpPr txBox="1">
              <a:spLocks noChangeArrowheads="1"/>
            </p:cNvSpPr>
            <p:nvPr/>
          </p:nvSpPr>
          <p:spPr bwMode="auto">
            <a:xfrm>
              <a:off x="4254" y="3888"/>
              <a:ext cx="842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Triceps brachii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(TB)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</p:grp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493854" y="3573016"/>
            <a:ext cx="1413850" cy="6567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spAutoFit/>
          </a:bodyPr>
          <a:lstStyle/>
          <a:p>
            <a:pPr algn="ctr">
              <a:lnSpc>
                <a:spcPct val="140000"/>
              </a:lnSpc>
            </a:pPr>
            <a:r>
              <a:rPr lang="ko-KR" altLang="en-US" sz="1400" b="1" dirty="0">
                <a:latin typeface="+mj-ea"/>
                <a:ea typeface="+mj-ea"/>
              </a:rPr>
              <a:t>뒷다리 부위 </a:t>
            </a:r>
            <a:endParaRPr lang="en-US" altLang="ko-KR" sz="1400" b="1" dirty="0" smtClean="0">
              <a:latin typeface="+mj-ea"/>
              <a:ea typeface="+mj-ea"/>
            </a:endParaRPr>
          </a:p>
          <a:p>
            <a:pPr algn="ctr">
              <a:lnSpc>
                <a:spcPct val="140000"/>
              </a:lnSpc>
            </a:pPr>
            <a:r>
              <a:rPr lang="ko-KR" altLang="en-US" sz="1400" b="1" dirty="0" smtClean="0">
                <a:latin typeface="+mj-ea"/>
                <a:ea typeface="+mj-ea"/>
              </a:rPr>
              <a:t>주요 </a:t>
            </a:r>
            <a:r>
              <a:rPr lang="en-US" altLang="ko-KR" sz="1400" b="1" dirty="0">
                <a:latin typeface="+mj-ea"/>
                <a:ea typeface="+mj-ea"/>
              </a:rPr>
              <a:t>12</a:t>
            </a:r>
            <a:r>
              <a:rPr lang="ko-KR" altLang="en-US" sz="1400" b="1" dirty="0">
                <a:latin typeface="+mj-ea"/>
                <a:ea typeface="+mj-ea"/>
              </a:rPr>
              <a:t>개 </a:t>
            </a:r>
            <a:r>
              <a:rPr lang="ko-KR" altLang="en-US" sz="1400" b="1" dirty="0" smtClean="0">
                <a:latin typeface="+mj-ea"/>
                <a:ea typeface="+mj-ea"/>
              </a:rPr>
              <a:t>근육</a:t>
            </a:r>
            <a:endParaRPr lang="en-US" altLang="ko-KR" sz="1400" b="1" dirty="0" smtClean="0">
              <a:latin typeface="+mj-ea"/>
              <a:ea typeface="+mj-ea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2013818" y="3645024"/>
            <a:ext cx="5904656" cy="2520279"/>
            <a:chOff x="533401" y="1130300"/>
            <a:chExt cx="6400799" cy="2841625"/>
          </a:xfrm>
        </p:grpSpPr>
        <p:sp>
          <p:nvSpPr>
            <p:cNvPr id="72" name="Text Box 13"/>
            <p:cNvSpPr txBox="1">
              <a:spLocks noChangeArrowheads="1"/>
            </p:cNvSpPr>
            <p:nvPr/>
          </p:nvSpPr>
          <p:spPr bwMode="auto">
            <a:xfrm>
              <a:off x="864874" y="1870429"/>
              <a:ext cx="813391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Adductor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(AD)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3" name="Text Box 14"/>
            <p:cNvSpPr txBox="1">
              <a:spLocks noChangeArrowheads="1"/>
            </p:cNvSpPr>
            <p:nvPr/>
          </p:nvSpPr>
          <p:spPr bwMode="auto">
            <a:xfrm>
              <a:off x="2148966" y="1864140"/>
              <a:ext cx="1575427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Biceps femoris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(BF)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4" name="Text Box 15"/>
            <p:cNvSpPr txBox="1">
              <a:spLocks noChangeArrowheads="1"/>
            </p:cNvSpPr>
            <p:nvPr/>
          </p:nvSpPr>
          <p:spPr bwMode="auto">
            <a:xfrm>
              <a:off x="3976080" y="1864140"/>
              <a:ext cx="1100902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Gastrocnemius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(GN)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5" name="Text Box 16"/>
            <p:cNvSpPr txBox="1">
              <a:spLocks noChangeArrowheads="1"/>
            </p:cNvSpPr>
            <p:nvPr/>
          </p:nvSpPr>
          <p:spPr bwMode="auto">
            <a:xfrm>
              <a:off x="5603401" y="1864140"/>
              <a:ext cx="1133833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Gluteus medius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(GM)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6" name="Text Box 17"/>
            <p:cNvSpPr txBox="1">
              <a:spLocks noChangeArrowheads="1"/>
            </p:cNvSpPr>
            <p:nvPr/>
          </p:nvSpPr>
          <p:spPr bwMode="auto">
            <a:xfrm>
              <a:off x="613171" y="2821665"/>
              <a:ext cx="1375748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 dirty="0">
                  <a:latin typeface="Arial" pitchFamily="34" charset="0"/>
                  <a:ea typeface="굴림" pitchFamily="50" charset="-127"/>
                </a:rPr>
                <a:t>Gluteus </a:t>
              </a:r>
              <a:r>
                <a:rPr lang="en-US" altLang="ko-KR" sz="1000" i="1" dirty="0" err="1">
                  <a:latin typeface="Arial" pitchFamily="34" charset="0"/>
                  <a:ea typeface="굴림" pitchFamily="50" charset="-127"/>
                </a:rPr>
                <a:t>superrificialis</a:t>
              </a:r>
              <a:r>
                <a:rPr lang="en-US" altLang="ko-KR" sz="1000" i="1" dirty="0"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1000" dirty="0">
                  <a:latin typeface="Arial" pitchFamily="34" charset="0"/>
                  <a:ea typeface="굴림" pitchFamily="50" charset="-127"/>
                </a:rPr>
                <a:t>(GS) </a:t>
              </a:r>
              <a:endParaRPr lang="ko-KR" altLang="en-US" sz="1000" dirty="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7" name="Text Box 18"/>
            <p:cNvSpPr txBox="1">
              <a:spLocks noChangeArrowheads="1"/>
            </p:cNvSpPr>
            <p:nvPr/>
          </p:nvSpPr>
          <p:spPr bwMode="auto">
            <a:xfrm>
              <a:off x="2547174" y="2821665"/>
              <a:ext cx="760195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Gracilis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 (GC)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8" name="Text Box 19"/>
            <p:cNvSpPr txBox="1">
              <a:spLocks noChangeArrowheads="1"/>
            </p:cNvSpPr>
            <p:nvPr/>
          </p:nvSpPr>
          <p:spPr bwMode="auto">
            <a:xfrm>
              <a:off x="3991235" y="2819868"/>
              <a:ext cx="1079372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Rectus femoris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(RF)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79" name="Text Box 20"/>
            <p:cNvSpPr txBox="1">
              <a:spLocks noChangeArrowheads="1"/>
            </p:cNvSpPr>
            <p:nvPr/>
          </p:nvSpPr>
          <p:spPr bwMode="auto">
            <a:xfrm>
              <a:off x="5505426" y="2821665"/>
              <a:ext cx="1292155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Semimembranosus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(SM)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80" name="Text Box 25"/>
            <p:cNvSpPr txBox="1">
              <a:spLocks noChangeArrowheads="1"/>
            </p:cNvSpPr>
            <p:nvPr/>
          </p:nvSpPr>
          <p:spPr bwMode="auto">
            <a:xfrm>
              <a:off x="740486" y="3832579"/>
              <a:ext cx="1116101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Semitendinosus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(ST)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81" name="Text Box 26"/>
            <p:cNvSpPr txBox="1">
              <a:spLocks noChangeArrowheads="1"/>
            </p:cNvSpPr>
            <p:nvPr/>
          </p:nvSpPr>
          <p:spPr bwMode="auto">
            <a:xfrm>
              <a:off x="2312889" y="3832579"/>
              <a:ext cx="1222493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Vastus intermedius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(VI)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82" name="Text Box 27"/>
            <p:cNvSpPr txBox="1">
              <a:spLocks noChangeArrowheads="1"/>
            </p:cNvSpPr>
            <p:nvPr/>
          </p:nvSpPr>
          <p:spPr bwMode="auto">
            <a:xfrm>
              <a:off x="3865986" y="3832579"/>
              <a:ext cx="1301021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>
                  <a:latin typeface="Arial" pitchFamily="34" charset="0"/>
                  <a:ea typeface="굴림" pitchFamily="50" charset="-127"/>
                </a:rPr>
                <a:t>Tensor fasciae latae </a:t>
              </a:r>
              <a:r>
                <a:rPr lang="en-US" altLang="ko-KR" sz="1000">
                  <a:latin typeface="Arial" pitchFamily="34" charset="0"/>
                  <a:ea typeface="굴림" pitchFamily="50" charset="-127"/>
                </a:rPr>
                <a:t>(TF) </a:t>
              </a:r>
              <a:endParaRPr lang="ko-KR" altLang="en-US" sz="1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83" name="Text Box 28"/>
            <p:cNvSpPr txBox="1">
              <a:spLocks noChangeArrowheads="1"/>
            </p:cNvSpPr>
            <p:nvPr/>
          </p:nvSpPr>
          <p:spPr bwMode="auto">
            <a:xfrm>
              <a:off x="5609949" y="3832579"/>
              <a:ext cx="1076838" cy="13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i="1" dirty="0" err="1">
                  <a:latin typeface="Arial" pitchFamily="34" charset="0"/>
                  <a:ea typeface="굴림" pitchFamily="50" charset="-127"/>
                </a:rPr>
                <a:t>Vastus</a:t>
              </a:r>
              <a:r>
                <a:rPr lang="en-US" altLang="ko-KR" sz="1000" i="1" dirty="0"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1000" i="1" dirty="0" err="1">
                  <a:latin typeface="Arial" pitchFamily="34" charset="0"/>
                  <a:ea typeface="굴림" pitchFamily="50" charset="-127"/>
                </a:rPr>
                <a:t>lateralis</a:t>
              </a:r>
              <a:r>
                <a:rPr lang="en-US" altLang="ko-KR" sz="1000" i="1" dirty="0">
                  <a:latin typeface="Arial" pitchFamily="34" charset="0"/>
                  <a:ea typeface="굴림" pitchFamily="50" charset="-127"/>
                </a:rPr>
                <a:t> </a:t>
              </a:r>
              <a:r>
                <a:rPr lang="en-US" altLang="ko-KR" sz="1000" dirty="0">
                  <a:latin typeface="Arial" pitchFamily="34" charset="0"/>
                  <a:ea typeface="굴림" pitchFamily="50" charset="-127"/>
                </a:rPr>
                <a:t>(VL) </a:t>
              </a:r>
              <a:endParaRPr lang="ko-KR" altLang="en-US" sz="1000" dirty="0">
                <a:latin typeface="Arial" pitchFamily="34" charset="0"/>
                <a:ea typeface="굴림" pitchFamily="50" charset="-127"/>
              </a:endParaRPr>
            </a:p>
          </p:txBody>
        </p:sp>
        <p:pic>
          <p:nvPicPr>
            <p:cNvPr id="84" name="Picture 30" descr="EMB000007e40001"/>
            <p:cNvPicPr>
              <a:picLocks noChangeAspect="1" noChangeArrowheads="1"/>
            </p:cNvPicPr>
            <p:nvPr/>
          </p:nvPicPr>
          <p:blipFill>
            <a:blip r:embed="rId12" cstate="email"/>
            <a:srcRect/>
            <a:stretch>
              <a:fillRect/>
            </a:stretch>
          </p:blipFill>
          <p:spPr bwMode="auto">
            <a:xfrm>
              <a:off x="533401" y="1141980"/>
              <a:ext cx="1515219" cy="813975"/>
            </a:xfrm>
            <a:prstGeom prst="rect">
              <a:avLst/>
            </a:prstGeom>
            <a:noFill/>
          </p:spPr>
        </p:pic>
        <p:pic>
          <p:nvPicPr>
            <p:cNvPr id="85" name="Picture 32" descr="EMB000007e40002"/>
            <p:cNvPicPr>
              <a:picLocks noChangeAspect="1" noChangeArrowheads="1"/>
            </p:cNvPicPr>
            <p:nvPr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2148966" y="1141980"/>
              <a:ext cx="1515219" cy="793311"/>
            </a:xfrm>
            <a:prstGeom prst="rect">
              <a:avLst/>
            </a:prstGeom>
            <a:noFill/>
          </p:spPr>
        </p:pic>
        <p:pic>
          <p:nvPicPr>
            <p:cNvPr id="86" name="Picture 34" descr="EMB000007e40003"/>
            <p:cNvPicPr>
              <a:picLocks noChangeAspect="1" noChangeArrowheads="1"/>
            </p:cNvPicPr>
            <p:nvPr/>
          </p:nvPicPr>
          <p:blipFill>
            <a:blip r:embed="rId14" cstate="email"/>
            <a:srcRect/>
            <a:stretch>
              <a:fillRect/>
            </a:stretch>
          </p:blipFill>
          <p:spPr bwMode="auto">
            <a:xfrm>
              <a:off x="3768295" y="1137487"/>
              <a:ext cx="1515219" cy="787921"/>
            </a:xfrm>
            <a:prstGeom prst="rect">
              <a:avLst/>
            </a:prstGeom>
            <a:noFill/>
          </p:spPr>
        </p:pic>
        <p:pic>
          <p:nvPicPr>
            <p:cNvPr id="87" name="Picture 36" descr="EMB000007e40004"/>
            <p:cNvPicPr>
              <a:picLocks noChangeAspect="1" noChangeArrowheads="1"/>
            </p:cNvPicPr>
            <p:nvPr/>
          </p:nvPicPr>
          <p:blipFill>
            <a:blip r:embed="rId15" cstate="email"/>
            <a:srcRect/>
            <a:stretch>
              <a:fillRect/>
            </a:stretch>
          </p:blipFill>
          <p:spPr bwMode="auto">
            <a:xfrm>
              <a:off x="5410200" y="1130300"/>
              <a:ext cx="1524000" cy="814874"/>
            </a:xfrm>
            <a:prstGeom prst="rect">
              <a:avLst/>
            </a:prstGeom>
            <a:noFill/>
          </p:spPr>
        </p:pic>
        <p:pic>
          <p:nvPicPr>
            <p:cNvPr id="88" name="Picture 38" descr="EMB000007e40005"/>
            <p:cNvPicPr>
              <a:picLocks noChangeAspect="1" noChangeArrowheads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535910" y="2091618"/>
              <a:ext cx="1515219" cy="813975"/>
            </a:xfrm>
            <a:prstGeom prst="rect">
              <a:avLst/>
            </a:prstGeom>
            <a:noFill/>
          </p:spPr>
        </p:pic>
        <p:pic>
          <p:nvPicPr>
            <p:cNvPr id="89" name="Picture 40" descr="EMB000007e40006"/>
            <p:cNvPicPr>
              <a:picLocks noChangeAspect="1" noChangeArrowheads="1"/>
            </p:cNvPicPr>
            <p:nvPr/>
          </p:nvPicPr>
          <p:blipFill>
            <a:blip r:embed="rId17" cstate="email"/>
            <a:srcRect/>
            <a:stretch>
              <a:fillRect/>
            </a:stretch>
          </p:blipFill>
          <p:spPr bwMode="auto">
            <a:xfrm>
              <a:off x="2146457" y="2091618"/>
              <a:ext cx="1515219" cy="813975"/>
            </a:xfrm>
            <a:prstGeom prst="rect">
              <a:avLst/>
            </a:prstGeom>
            <a:noFill/>
          </p:spPr>
        </p:pic>
        <p:pic>
          <p:nvPicPr>
            <p:cNvPr id="90" name="Picture 42" descr="EMB000007e40007"/>
            <p:cNvPicPr>
              <a:picLocks noChangeAspect="1" noChangeArrowheads="1"/>
            </p:cNvPicPr>
            <p:nvPr/>
          </p:nvPicPr>
          <p:blipFill>
            <a:blip r:embed="rId18" cstate="email"/>
            <a:srcRect/>
            <a:stretch>
              <a:fillRect/>
            </a:stretch>
          </p:blipFill>
          <p:spPr bwMode="auto">
            <a:xfrm>
              <a:off x="3770803" y="2090719"/>
              <a:ext cx="1515219" cy="793311"/>
            </a:xfrm>
            <a:prstGeom prst="rect">
              <a:avLst/>
            </a:prstGeom>
            <a:noFill/>
          </p:spPr>
        </p:pic>
        <p:pic>
          <p:nvPicPr>
            <p:cNvPr id="91" name="Picture 44" descr="EMB000007e40008"/>
            <p:cNvPicPr>
              <a:picLocks noChangeAspect="1" noChangeArrowheads="1"/>
            </p:cNvPicPr>
            <p:nvPr/>
          </p:nvPicPr>
          <p:blipFill>
            <a:blip r:embed="rId19" cstate="email"/>
            <a:srcRect/>
            <a:stretch>
              <a:fillRect/>
            </a:stretch>
          </p:blipFill>
          <p:spPr bwMode="auto">
            <a:xfrm>
              <a:off x="5400165" y="2086227"/>
              <a:ext cx="1515219" cy="813975"/>
            </a:xfrm>
            <a:prstGeom prst="rect">
              <a:avLst/>
            </a:prstGeom>
            <a:noFill/>
          </p:spPr>
        </p:pic>
        <p:pic>
          <p:nvPicPr>
            <p:cNvPr id="92" name="Picture 46" descr="EMB000007e40009"/>
            <p:cNvPicPr>
              <a:picLocks noChangeAspect="1" noChangeArrowheads="1"/>
            </p:cNvPicPr>
            <p:nvPr/>
          </p:nvPicPr>
          <p:blipFill>
            <a:blip r:embed="rId20" cstate="email"/>
            <a:srcRect/>
            <a:stretch>
              <a:fillRect/>
            </a:stretch>
          </p:blipFill>
          <p:spPr bwMode="auto">
            <a:xfrm>
              <a:off x="535910" y="3078091"/>
              <a:ext cx="1515219" cy="813975"/>
            </a:xfrm>
            <a:prstGeom prst="rect">
              <a:avLst/>
            </a:prstGeom>
            <a:noFill/>
          </p:spPr>
        </p:pic>
        <p:pic>
          <p:nvPicPr>
            <p:cNvPr id="93" name="Picture 48" descr="EMB000007e4000a"/>
            <p:cNvPicPr>
              <a:picLocks noChangeAspect="1" noChangeArrowheads="1"/>
            </p:cNvPicPr>
            <p:nvPr/>
          </p:nvPicPr>
          <p:blipFill>
            <a:blip r:embed="rId21" cstate="email"/>
            <a:srcRect/>
            <a:stretch>
              <a:fillRect/>
            </a:stretch>
          </p:blipFill>
          <p:spPr bwMode="auto">
            <a:xfrm>
              <a:off x="2148966" y="3085279"/>
              <a:ext cx="1515219" cy="813975"/>
            </a:xfrm>
            <a:prstGeom prst="rect">
              <a:avLst/>
            </a:prstGeom>
            <a:noFill/>
          </p:spPr>
        </p:pic>
        <p:pic>
          <p:nvPicPr>
            <p:cNvPr id="94" name="Picture 50" descr="EMB000007e4000b"/>
            <p:cNvPicPr>
              <a:picLocks noChangeAspect="1" noChangeArrowheads="1"/>
            </p:cNvPicPr>
            <p:nvPr/>
          </p:nvPicPr>
          <p:blipFill>
            <a:blip r:embed="rId22" cstate="email"/>
            <a:srcRect/>
            <a:stretch>
              <a:fillRect/>
            </a:stretch>
          </p:blipFill>
          <p:spPr bwMode="auto">
            <a:xfrm>
              <a:off x="3765786" y="3083482"/>
              <a:ext cx="1515219" cy="813975"/>
            </a:xfrm>
            <a:prstGeom prst="rect">
              <a:avLst/>
            </a:prstGeom>
            <a:noFill/>
          </p:spPr>
        </p:pic>
        <p:pic>
          <p:nvPicPr>
            <p:cNvPr id="95" name="Picture 52" descr="EMB000007e4000c"/>
            <p:cNvPicPr>
              <a:picLocks noChangeAspect="1" noChangeArrowheads="1"/>
            </p:cNvPicPr>
            <p:nvPr/>
          </p:nvPicPr>
          <p:blipFill>
            <a:blip r:embed="rId23" cstate="email"/>
            <a:srcRect/>
            <a:stretch>
              <a:fillRect/>
            </a:stretch>
          </p:blipFill>
          <p:spPr bwMode="auto">
            <a:xfrm>
              <a:off x="5410200" y="3078091"/>
              <a:ext cx="1515219" cy="813975"/>
            </a:xfrm>
            <a:prstGeom prst="rect">
              <a:avLst/>
            </a:prstGeom>
            <a:noFill/>
          </p:spPr>
        </p:pic>
      </p:grpSp>
      <p:sp>
        <p:nvSpPr>
          <p:cNvPr id="96" name="Text Box 3"/>
          <p:cNvSpPr txBox="1">
            <a:spLocks noChangeArrowheads="1"/>
          </p:cNvSpPr>
          <p:nvPr/>
        </p:nvSpPr>
        <p:spPr bwMode="auto">
          <a:xfrm>
            <a:off x="395536" y="6309320"/>
            <a:ext cx="1614239" cy="2462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000" i="1" dirty="0" err="1">
                <a:latin typeface="Arial" pitchFamily="34" charset="0"/>
                <a:ea typeface="굴림" pitchFamily="50" charset="-127"/>
              </a:rPr>
              <a:t>Longissimus</a:t>
            </a:r>
            <a:r>
              <a:rPr lang="en-US" altLang="ko-KR" sz="1000" i="1" dirty="0">
                <a:latin typeface="Arial" pitchFamily="34" charset="0"/>
                <a:ea typeface="굴림" pitchFamily="50" charset="-127"/>
              </a:rPr>
              <a:t> </a:t>
            </a:r>
            <a:r>
              <a:rPr lang="en-US" altLang="ko-KR" sz="1000" i="1" dirty="0" err="1">
                <a:latin typeface="Arial" pitchFamily="34" charset="0"/>
                <a:ea typeface="굴림" pitchFamily="50" charset="-127"/>
              </a:rPr>
              <a:t>dorsi</a:t>
            </a:r>
            <a:r>
              <a:rPr lang="en-US" altLang="ko-KR" sz="1000" i="1" dirty="0">
                <a:latin typeface="Arial" pitchFamily="34" charset="0"/>
                <a:ea typeface="굴림" pitchFamily="50" charset="-127"/>
              </a:rPr>
              <a:t> </a:t>
            </a:r>
            <a:r>
              <a:rPr lang="en-US" altLang="ko-KR" sz="1000" dirty="0">
                <a:latin typeface="Arial" pitchFamily="34" charset="0"/>
                <a:ea typeface="굴림" pitchFamily="50" charset="-127"/>
              </a:rPr>
              <a:t>(LD) </a:t>
            </a:r>
            <a:endParaRPr lang="ko-KR" altLang="en-US" sz="1000" dirty="0">
              <a:latin typeface="Arial" pitchFamily="34" charset="0"/>
              <a:ea typeface="굴림" pitchFamily="50" charset="-127"/>
            </a:endParaRPr>
          </a:p>
        </p:txBody>
      </p:sp>
      <p:pic>
        <p:nvPicPr>
          <p:cNvPr id="97" name="Picture 27" descr="IMG_3359"/>
          <p:cNvPicPr>
            <a:picLocks noChangeAspect="1" noChangeArrowheads="1"/>
          </p:cNvPicPr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395536" y="5229200"/>
            <a:ext cx="1467619" cy="1100714"/>
          </a:xfrm>
          <a:prstGeom prst="rect">
            <a:avLst/>
          </a:prstGeom>
          <a:noFill/>
        </p:spPr>
      </p:pic>
      <p:sp>
        <p:nvSpPr>
          <p:cNvPr id="55" name="슬라이드 번호 개체 틀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" name="그림 18" descr="로고(두줄)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00392" y="91987"/>
            <a:ext cx="936104" cy="5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7916" y="116632"/>
            <a:ext cx="6458819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0000"/>
              </a:lnSpc>
            </a:pP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구이용 가능 근육</a:t>
            </a:r>
            <a:r>
              <a:rPr lang="en-US" altLang="ko-KR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i="0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특수부위로 활용 </a:t>
            </a:r>
            <a:endParaRPr lang="en-US" altLang="ko-KR" sz="2800" b="1" i="0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3" name="Group 99"/>
          <p:cNvGrpSpPr>
            <a:grpSpLocks/>
          </p:cNvGrpSpPr>
          <p:nvPr/>
        </p:nvGrpSpPr>
        <p:grpSpPr bwMode="auto">
          <a:xfrm>
            <a:off x="1265238" y="1008112"/>
            <a:ext cx="6507162" cy="5605648"/>
            <a:chOff x="797" y="573"/>
            <a:chExt cx="4099" cy="3758"/>
          </a:xfrm>
        </p:grpSpPr>
        <p:sp>
          <p:nvSpPr>
            <p:cNvPr id="54" name="Rectangle 2"/>
            <p:cNvSpPr>
              <a:spLocks noChangeArrowheads="1"/>
            </p:cNvSpPr>
            <p:nvPr/>
          </p:nvSpPr>
          <p:spPr bwMode="auto">
            <a:xfrm>
              <a:off x="4128" y="4023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7.13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55" name="Rectangle 3"/>
            <p:cNvSpPr>
              <a:spLocks noChangeArrowheads="1"/>
            </p:cNvSpPr>
            <p:nvPr/>
          </p:nvSpPr>
          <p:spPr bwMode="auto">
            <a:xfrm>
              <a:off x="3065" y="4023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2,987.70±284.02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56" name="Rectangle 4"/>
            <p:cNvSpPr>
              <a:spLocks noChangeArrowheads="1"/>
            </p:cNvSpPr>
            <p:nvPr/>
          </p:nvSpPr>
          <p:spPr bwMode="auto">
            <a:xfrm>
              <a:off x="1776" y="4023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just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Longissimus dorsi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57" name="Rectangle 5"/>
            <p:cNvSpPr>
              <a:spLocks noChangeArrowheads="1"/>
            </p:cNvSpPr>
            <p:nvPr/>
          </p:nvSpPr>
          <p:spPr bwMode="auto">
            <a:xfrm>
              <a:off x="864" y="4023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Loin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58" name="Rectangle 6"/>
            <p:cNvSpPr>
              <a:spLocks noChangeArrowheads="1"/>
            </p:cNvSpPr>
            <p:nvPr/>
          </p:nvSpPr>
          <p:spPr bwMode="auto">
            <a:xfrm>
              <a:off x="4128" y="3870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0.88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59" name="Rectangle 7"/>
            <p:cNvSpPr>
              <a:spLocks noChangeArrowheads="1"/>
            </p:cNvSpPr>
            <p:nvPr/>
          </p:nvSpPr>
          <p:spPr bwMode="auto">
            <a:xfrm>
              <a:off x="3065" y="3870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369.30±40.48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0" name="Rectangle 8"/>
            <p:cNvSpPr>
              <a:spLocks noChangeArrowheads="1"/>
            </p:cNvSpPr>
            <p:nvPr/>
          </p:nvSpPr>
          <p:spPr bwMode="auto">
            <a:xfrm>
              <a:off x="1776" y="3870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lateralis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1" name="Rectangle 9"/>
            <p:cNvSpPr>
              <a:spLocks noChangeArrowheads="1"/>
            </p:cNvSpPr>
            <p:nvPr/>
          </p:nvSpPr>
          <p:spPr bwMode="auto">
            <a:xfrm>
              <a:off x="864" y="3870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62" name="Rectangle 10"/>
            <p:cNvSpPr>
              <a:spLocks noChangeArrowheads="1"/>
            </p:cNvSpPr>
            <p:nvPr/>
          </p:nvSpPr>
          <p:spPr bwMode="auto">
            <a:xfrm>
              <a:off x="4128" y="3717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0.51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3" name="Rectangle 11"/>
            <p:cNvSpPr>
              <a:spLocks noChangeArrowheads="1"/>
            </p:cNvSpPr>
            <p:nvPr/>
          </p:nvSpPr>
          <p:spPr bwMode="auto">
            <a:xfrm>
              <a:off x="3065" y="3717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213.20±29.72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4" name="Rectangle 12"/>
            <p:cNvSpPr>
              <a:spLocks noChangeArrowheads="1"/>
            </p:cNvSpPr>
            <p:nvPr/>
          </p:nvSpPr>
          <p:spPr bwMode="auto">
            <a:xfrm>
              <a:off x="1776" y="3717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Tensor fasciae latae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5" name="Rectangle 13"/>
            <p:cNvSpPr>
              <a:spLocks noChangeArrowheads="1"/>
            </p:cNvSpPr>
            <p:nvPr/>
          </p:nvSpPr>
          <p:spPr bwMode="auto">
            <a:xfrm>
              <a:off x="864" y="3717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66" name="Rectangle 14"/>
            <p:cNvSpPr>
              <a:spLocks noChangeArrowheads="1"/>
            </p:cNvSpPr>
            <p:nvPr/>
          </p:nvSpPr>
          <p:spPr bwMode="auto">
            <a:xfrm>
              <a:off x="4128" y="3564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0.72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7" name="Rectangle 15"/>
            <p:cNvSpPr>
              <a:spLocks noChangeArrowheads="1"/>
            </p:cNvSpPr>
            <p:nvPr/>
          </p:nvSpPr>
          <p:spPr bwMode="auto">
            <a:xfrm>
              <a:off x="3065" y="3564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302.30±29.70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8" name="Rectangle 16"/>
            <p:cNvSpPr>
              <a:spLocks noChangeArrowheads="1"/>
            </p:cNvSpPr>
            <p:nvPr/>
          </p:nvSpPr>
          <p:spPr bwMode="auto">
            <a:xfrm>
              <a:off x="1776" y="3564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Vastus intermedius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69" name="Rectangle 17"/>
            <p:cNvSpPr>
              <a:spLocks noChangeArrowheads="1"/>
            </p:cNvSpPr>
            <p:nvPr/>
          </p:nvSpPr>
          <p:spPr bwMode="auto">
            <a:xfrm>
              <a:off x="864" y="3564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70" name="Rectangle 18"/>
            <p:cNvSpPr>
              <a:spLocks noChangeArrowheads="1"/>
            </p:cNvSpPr>
            <p:nvPr/>
          </p:nvSpPr>
          <p:spPr bwMode="auto">
            <a:xfrm>
              <a:off x="4128" y="3411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1.18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71" name="Rectangle 19"/>
            <p:cNvSpPr>
              <a:spLocks noChangeArrowheads="1"/>
            </p:cNvSpPr>
            <p:nvPr/>
          </p:nvSpPr>
          <p:spPr bwMode="auto">
            <a:xfrm>
              <a:off x="3065" y="3411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493.00±34.38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96" name="Rectangle 20"/>
            <p:cNvSpPr>
              <a:spLocks noChangeArrowheads="1"/>
            </p:cNvSpPr>
            <p:nvPr/>
          </p:nvSpPr>
          <p:spPr bwMode="auto">
            <a:xfrm>
              <a:off x="1776" y="3411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Semitendinosus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97" name="Rectangle 21"/>
            <p:cNvSpPr>
              <a:spLocks noChangeArrowheads="1"/>
            </p:cNvSpPr>
            <p:nvPr/>
          </p:nvSpPr>
          <p:spPr bwMode="auto">
            <a:xfrm>
              <a:off x="864" y="3411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98" name="Rectangle 22"/>
            <p:cNvSpPr>
              <a:spLocks noChangeArrowheads="1"/>
            </p:cNvSpPr>
            <p:nvPr/>
          </p:nvSpPr>
          <p:spPr bwMode="auto">
            <a:xfrm>
              <a:off x="4128" y="3258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2.76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99" name="Rectangle 23"/>
            <p:cNvSpPr>
              <a:spLocks noChangeArrowheads="1"/>
            </p:cNvSpPr>
            <p:nvPr/>
          </p:nvSpPr>
          <p:spPr bwMode="auto">
            <a:xfrm>
              <a:off x="3065" y="3258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1,154.30±138.71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auto">
            <a:xfrm>
              <a:off x="1776" y="3258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Semimembranosus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01" name="Rectangle 25"/>
            <p:cNvSpPr>
              <a:spLocks noChangeArrowheads="1"/>
            </p:cNvSpPr>
            <p:nvPr/>
          </p:nvSpPr>
          <p:spPr bwMode="auto">
            <a:xfrm>
              <a:off x="864" y="3258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02" name="Rectangle 26"/>
            <p:cNvSpPr>
              <a:spLocks noChangeArrowheads="1"/>
            </p:cNvSpPr>
            <p:nvPr/>
          </p:nvSpPr>
          <p:spPr bwMode="auto">
            <a:xfrm>
              <a:off x="4128" y="3105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1.09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03" name="Rectangle 27"/>
            <p:cNvSpPr>
              <a:spLocks noChangeArrowheads="1"/>
            </p:cNvSpPr>
            <p:nvPr/>
          </p:nvSpPr>
          <p:spPr bwMode="auto">
            <a:xfrm>
              <a:off x="3065" y="3105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456.20±76.72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04" name="Rectangle 28"/>
            <p:cNvSpPr>
              <a:spLocks noChangeArrowheads="1"/>
            </p:cNvSpPr>
            <p:nvPr/>
          </p:nvSpPr>
          <p:spPr bwMode="auto">
            <a:xfrm>
              <a:off x="1776" y="3105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Rectus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05" name="Rectangle 29"/>
            <p:cNvSpPr>
              <a:spLocks noChangeArrowheads="1"/>
            </p:cNvSpPr>
            <p:nvPr/>
          </p:nvSpPr>
          <p:spPr bwMode="auto">
            <a:xfrm>
              <a:off x="864" y="3105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06" name="Rectangle 30"/>
            <p:cNvSpPr>
              <a:spLocks noChangeArrowheads="1"/>
            </p:cNvSpPr>
            <p:nvPr/>
          </p:nvSpPr>
          <p:spPr bwMode="auto">
            <a:xfrm>
              <a:off x="4128" y="2952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0.69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07" name="Rectangle 31"/>
            <p:cNvSpPr>
              <a:spLocks noChangeArrowheads="1"/>
            </p:cNvSpPr>
            <p:nvPr/>
          </p:nvSpPr>
          <p:spPr bwMode="auto">
            <a:xfrm>
              <a:off x="3065" y="2952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287.50±20.59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08" name="Rectangle 32"/>
            <p:cNvSpPr>
              <a:spLocks noChangeArrowheads="1"/>
            </p:cNvSpPr>
            <p:nvPr/>
          </p:nvSpPr>
          <p:spPr bwMode="auto">
            <a:xfrm>
              <a:off x="1776" y="2952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Gracilis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09" name="Rectangle 33"/>
            <p:cNvSpPr>
              <a:spLocks noChangeArrowheads="1"/>
            </p:cNvSpPr>
            <p:nvPr/>
          </p:nvSpPr>
          <p:spPr bwMode="auto">
            <a:xfrm>
              <a:off x="864" y="2952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10" name="Rectangle 34"/>
            <p:cNvSpPr>
              <a:spLocks noChangeArrowheads="1"/>
            </p:cNvSpPr>
            <p:nvPr/>
          </p:nvSpPr>
          <p:spPr bwMode="auto">
            <a:xfrm>
              <a:off x="4128" y="2799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0.59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11" name="Rectangle 35"/>
            <p:cNvSpPr>
              <a:spLocks noChangeArrowheads="1"/>
            </p:cNvSpPr>
            <p:nvPr/>
          </p:nvSpPr>
          <p:spPr bwMode="auto">
            <a:xfrm>
              <a:off x="3065" y="2799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245.60±66.98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1776" y="2799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superrificialis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13" name="Rectangle 37"/>
            <p:cNvSpPr>
              <a:spLocks noChangeArrowheads="1"/>
            </p:cNvSpPr>
            <p:nvPr/>
          </p:nvSpPr>
          <p:spPr bwMode="auto">
            <a:xfrm>
              <a:off x="864" y="2799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14" name="Rectangle 38"/>
            <p:cNvSpPr>
              <a:spLocks noChangeArrowheads="1"/>
            </p:cNvSpPr>
            <p:nvPr/>
          </p:nvSpPr>
          <p:spPr bwMode="auto">
            <a:xfrm>
              <a:off x="4128" y="2646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2.13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15" name="Rectangle 39"/>
            <p:cNvSpPr>
              <a:spLocks noChangeArrowheads="1"/>
            </p:cNvSpPr>
            <p:nvPr/>
          </p:nvSpPr>
          <p:spPr bwMode="auto">
            <a:xfrm>
              <a:off x="3065" y="2646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894.30±136.16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16" name="Rectangle 40"/>
            <p:cNvSpPr>
              <a:spLocks noChangeArrowheads="1"/>
            </p:cNvSpPr>
            <p:nvPr/>
          </p:nvSpPr>
          <p:spPr bwMode="auto">
            <a:xfrm>
              <a:off x="1776" y="2646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Gluteus medius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17" name="Rectangle 41"/>
            <p:cNvSpPr>
              <a:spLocks noChangeArrowheads="1"/>
            </p:cNvSpPr>
            <p:nvPr/>
          </p:nvSpPr>
          <p:spPr bwMode="auto">
            <a:xfrm>
              <a:off x="864" y="2646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18" name="Rectangle 42"/>
            <p:cNvSpPr>
              <a:spLocks noChangeArrowheads="1"/>
            </p:cNvSpPr>
            <p:nvPr/>
          </p:nvSpPr>
          <p:spPr bwMode="auto">
            <a:xfrm>
              <a:off x="4128" y="2493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2.16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19" name="Rectangle 43"/>
            <p:cNvSpPr>
              <a:spLocks noChangeArrowheads="1"/>
            </p:cNvSpPr>
            <p:nvPr/>
          </p:nvSpPr>
          <p:spPr bwMode="auto">
            <a:xfrm>
              <a:off x="3065" y="2493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903.10±173.36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20" name="Rectangle 44"/>
            <p:cNvSpPr>
              <a:spLocks noChangeArrowheads="1"/>
            </p:cNvSpPr>
            <p:nvPr/>
          </p:nvSpPr>
          <p:spPr bwMode="auto">
            <a:xfrm>
              <a:off x="1776" y="2493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Gastrocneminus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21" name="Rectangle 45"/>
            <p:cNvSpPr>
              <a:spLocks noChangeArrowheads="1"/>
            </p:cNvSpPr>
            <p:nvPr/>
          </p:nvSpPr>
          <p:spPr bwMode="auto">
            <a:xfrm>
              <a:off x="864" y="2493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22" name="Rectangle 46"/>
            <p:cNvSpPr>
              <a:spLocks noChangeArrowheads="1"/>
            </p:cNvSpPr>
            <p:nvPr/>
          </p:nvSpPr>
          <p:spPr bwMode="auto">
            <a:xfrm>
              <a:off x="4128" y="2340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3.46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23" name="Rectangle 47"/>
            <p:cNvSpPr>
              <a:spLocks noChangeArrowheads="1"/>
            </p:cNvSpPr>
            <p:nvPr/>
          </p:nvSpPr>
          <p:spPr bwMode="auto">
            <a:xfrm>
              <a:off x="3065" y="2340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tx2"/>
                  </a:solidFill>
                  <a:latin typeface="+mj-ea"/>
                  <a:ea typeface="+mj-ea"/>
                  <a:cs typeface="한컴바탕" pitchFamily="18" charset="-127"/>
                </a:rPr>
                <a:t>1,449.40±178.83</a:t>
              </a:r>
              <a:endParaRPr lang="en-US" altLang="ko-KR" sz="900">
                <a:solidFill>
                  <a:schemeClr val="tx2"/>
                </a:solidFill>
                <a:latin typeface="+mj-ea"/>
                <a:ea typeface="+mj-ea"/>
              </a:endParaRPr>
            </a:p>
          </p:txBody>
        </p:sp>
        <p:sp>
          <p:nvSpPr>
            <p:cNvPr id="124" name="Rectangle 48"/>
            <p:cNvSpPr>
              <a:spLocks noChangeArrowheads="1"/>
            </p:cNvSpPr>
            <p:nvPr/>
          </p:nvSpPr>
          <p:spPr bwMode="auto">
            <a:xfrm>
              <a:off x="1776" y="2340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Biceps femoris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25" name="Rectangle 49"/>
            <p:cNvSpPr>
              <a:spLocks noChangeArrowheads="1"/>
            </p:cNvSpPr>
            <p:nvPr/>
          </p:nvSpPr>
          <p:spPr bwMode="auto">
            <a:xfrm>
              <a:off x="864" y="2340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26" name="Rectangle 50"/>
            <p:cNvSpPr>
              <a:spLocks noChangeArrowheads="1"/>
            </p:cNvSpPr>
            <p:nvPr/>
          </p:nvSpPr>
          <p:spPr bwMode="auto">
            <a:xfrm>
              <a:off x="4128" y="2187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0.82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27" name="Rectangle 51"/>
            <p:cNvSpPr>
              <a:spLocks noChangeArrowheads="1"/>
            </p:cNvSpPr>
            <p:nvPr/>
          </p:nvSpPr>
          <p:spPr bwMode="auto">
            <a:xfrm>
              <a:off x="3065" y="2187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344.60±35.45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28" name="Rectangle 52"/>
            <p:cNvSpPr>
              <a:spLocks noChangeArrowheads="1"/>
            </p:cNvSpPr>
            <p:nvPr/>
          </p:nvSpPr>
          <p:spPr bwMode="auto">
            <a:xfrm>
              <a:off x="1776" y="2187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Adductor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29" name="Rectangle 53"/>
            <p:cNvSpPr>
              <a:spLocks noChangeArrowheads="1"/>
            </p:cNvSpPr>
            <p:nvPr/>
          </p:nvSpPr>
          <p:spPr bwMode="auto">
            <a:xfrm>
              <a:off x="864" y="2187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Ham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0" name="Rectangle 54"/>
            <p:cNvSpPr>
              <a:spLocks noChangeArrowheads="1"/>
            </p:cNvSpPr>
            <p:nvPr/>
          </p:nvSpPr>
          <p:spPr bwMode="auto">
            <a:xfrm>
              <a:off x="4128" y="2034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1.90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1" name="Rectangle 55"/>
            <p:cNvSpPr>
              <a:spLocks noChangeArrowheads="1"/>
            </p:cNvSpPr>
            <p:nvPr/>
          </p:nvSpPr>
          <p:spPr bwMode="auto">
            <a:xfrm>
              <a:off x="3065" y="2034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794.40±54.32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2" name="Rectangle 56"/>
            <p:cNvSpPr>
              <a:spLocks noChangeArrowheads="1"/>
            </p:cNvSpPr>
            <p:nvPr/>
          </p:nvSpPr>
          <p:spPr bwMode="auto">
            <a:xfrm>
              <a:off x="1776" y="2034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Triceps brachii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3" name="Rectangle 57"/>
            <p:cNvSpPr>
              <a:spLocks noChangeArrowheads="1"/>
            </p:cNvSpPr>
            <p:nvPr/>
          </p:nvSpPr>
          <p:spPr bwMode="auto">
            <a:xfrm>
              <a:off x="864" y="2034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34" name="Rectangle 58"/>
            <p:cNvSpPr>
              <a:spLocks noChangeArrowheads="1"/>
            </p:cNvSpPr>
            <p:nvPr/>
          </p:nvSpPr>
          <p:spPr bwMode="auto">
            <a:xfrm>
              <a:off x="4128" y="1881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1.00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5" name="Rectangle 59"/>
            <p:cNvSpPr>
              <a:spLocks noChangeArrowheads="1"/>
            </p:cNvSpPr>
            <p:nvPr/>
          </p:nvSpPr>
          <p:spPr bwMode="auto">
            <a:xfrm>
              <a:off x="3065" y="1881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420.50±28.31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6" name="Rectangle 60"/>
            <p:cNvSpPr>
              <a:spLocks noChangeArrowheads="1"/>
            </p:cNvSpPr>
            <p:nvPr/>
          </p:nvSpPr>
          <p:spPr bwMode="auto">
            <a:xfrm>
              <a:off x="1776" y="1881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Supraspinatus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7" name="Rectangle 61"/>
            <p:cNvSpPr>
              <a:spLocks noChangeArrowheads="1"/>
            </p:cNvSpPr>
            <p:nvPr/>
          </p:nvSpPr>
          <p:spPr bwMode="auto">
            <a:xfrm>
              <a:off x="864" y="1881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38" name="Rectangle 62"/>
            <p:cNvSpPr>
              <a:spLocks noChangeArrowheads="1"/>
            </p:cNvSpPr>
            <p:nvPr/>
          </p:nvSpPr>
          <p:spPr bwMode="auto">
            <a:xfrm>
              <a:off x="4128" y="1728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0.35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39" name="Rectangle 63"/>
            <p:cNvSpPr>
              <a:spLocks noChangeArrowheads="1"/>
            </p:cNvSpPr>
            <p:nvPr/>
          </p:nvSpPr>
          <p:spPr bwMode="auto">
            <a:xfrm>
              <a:off x="3065" y="1728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solidFill>
                    <a:schemeClr val="hlink"/>
                  </a:solidFill>
                  <a:latin typeface="+mj-ea"/>
                  <a:ea typeface="+mj-ea"/>
                  <a:cs typeface="한컴바탕" pitchFamily="18" charset="-127"/>
                </a:rPr>
                <a:t>144.90±26.20</a:t>
              </a:r>
              <a:endParaRPr lang="en-US" altLang="ko-KR" sz="900">
                <a:solidFill>
                  <a:schemeClr val="hlink"/>
                </a:solidFill>
                <a:latin typeface="+mj-ea"/>
                <a:ea typeface="+mj-ea"/>
              </a:endParaRPr>
            </a:p>
          </p:txBody>
        </p:sp>
        <p:sp>
          <p:nvSpPr>
            <p:cNvPr id="140" name="Rectangle 64"/>
            <p:cNvSpPr>
              <a:spLocks noChangeArrowheads="1"/>
            </p:cNvSpPr>
            <p:nvPr/>
          </p:nvSpPr>
          <p:spPr bwMode="auto">
            <a:xfrm>
              <a:off x="1776" y="1728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Subscpularis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41" name="Rectangle 65"/>
            <p:cNvSpPr>
              <a:spLocks noChangeArrowheads="1"/>
            </p:cNvSpPr>
            <p:nvPr/>
          </p:nvSpPr>
          <p:spPr bwMode="auto">
            <a:xfrm>
              <a:off x="864" y="1728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42" name="Rectangle 66"/>
            <p:cNvSpPr>
              <a:spLocks noChangeArrowheads="1"/>
            </p:cNvSpPr>
            <p:nvPr/>
          </p:nvSpPr>
          <p:spPr bwMode="auto">
            <a:xfrm>
              <a:off x="4128" y="1575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0.58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43" name="Rectangle 67"/>
            <p:cNvSpPr>
              <a:spLocks noChangeArrowheads="1"/>
            </p:cNvSpPr>
            <p:nvPr/>
          </p:nvSpPr>
          <p:spPr bwMode="auto">
            <a:xfrm>
              <a:off x="3065" y="1575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244.00±116.45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44" name="Rectangle 68"/>
            <p:cNvSpPr>
              <a:spLocks noChangeArrowheads="1"/>
            </p:cNvSpPr>
            <p:nvPr/>
          </p:nvSpPr>
          <p:spPr bwMode="auto">
            <a:xfrm>
              <a:off x="1776" y="1575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Latissimus dorsi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45" name="Rectangle 69"/>
            <p:cNvSpPr>
              <a:spLocks noChangeArrowheads="1"/>
            </p:cNvSpPr>
            <p:nvPr/>
          </p:nvSpPr>
          <p:spPr bwMode="auto">
            <a:xfrm>
              <a:off x="864" y="1575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46" name="Rectangle 70"/>
            <p:cNvSpPr>
              <a:spLocks noChangeArrowheads="1"/>
            </p:cNvSpPr>
            <p:nvPr/>
          </p:nvSpPr>
          <p:spPr bwMode="auto">
            <a:xfrm>
              <a:off x="4128" y="1422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0.46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47" name="Rectangle 71"/>
            <p:cNvSpPr>
              <a:spLocks noChangeArrowheads="1"/>
            </p:cNvSpPr>
            <p:nvPr/>
          </p:nvSpPr>
          <p:spPr bwMode="auto">
            <a:xfrm>
              <a:off x="3065" y="1422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191.80±32.11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48" name="Rectangle 72"/>
            <p:cNvSpPr>
              <a:spLocks noChangeArrowheads="1"/>
            </p:cNvSpPr>
            <p:nvPr/>
          </p:nvSpPr>
          <p:spPr bwMode="auto">
            <a:xfrm>
              <a:off x="1776" y="1422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Brachiocephalicus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49" name="Rectangle 73"/>
            <p:cNvSpPr>
              <a:spLocks noChangeArrowheads="1"/>
            </p:cNvSpPr>
            <p:nvPr/>
          </p:nvSpPr>
          <p:spPr bwMode="auto">
            <a:xfrm>
              <a:off x="864" y="1422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50" name="Rectangle 74"/>
            <p:cNvSpPr>
              <a:spLocks noChangeArrowheads="1"/>
            </p:cNvSpPr>
            <p:nvPr/>
          </p:nvSpPr>
          <p:spPr bwMode="auto">
            <a:xfrm>
              <a:off x="4128" y="1269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1.2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1" name="Rectangle 75"/>
            <p:cNvSpPr>
              <a:spLocks noChangeArrowheads="1"/>
            </p:cNvSpPr>
            <p:nvPr/>
          </p:nvSpPr>
          <p:spPr bwMode="auto">
            <a:xfrm>
              <a:off x="3065" y="1269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504.30±140.12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2" name="Rectangle 76"/>
            <p:cNvSpPr>
              <a:spLocks noChangeArrowheads="1"/>
            </p:cNvSpPr>
            <p:nvPr/>
          </p:nvSpPr>
          <p:spPr bwMode="auto">
            <a:xfrm>
              <a:off x="1776" y="1269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profundi(fan)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3" name="Rectangle 77"/>
            <p:cNvSpPr>
              <a:spLocks noChangeArrowheads="1"/>
            </p:cNvSpPr>
            <p:nvPr/>
          </p:nvSpPr>
          <p:spPr bwMode="auto">
            <a:xfrm>
              <a:off x="864" y="1269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54" name="Rectangle 78"/>
            <p:cNvSpPr>
              <a:spLocks noChangeArrowheads="1"/>
            </p:cNvSpPr>
            <p:nvPr/>
          </p:nvSpPr>
          <p:spPr bwMode="auto">
            <a:xfrm>
              <a:off x="4128" y="1116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0.70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5" name="Rectangle 79"/>
            <p:cNvSpPr>
              <a:spLocks noChangeArrowheads="1"/>
            </p:cNvSpPr>
            <p:nvPr/>
          </p:nvSpPr>
          <p:spPr bwMode="auto">
            <a:xfrm>
              <a:off x="3065" y="1116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293.30±32.46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6" name="Rectangle 80"/>
            <p:cNvSpPr>
              <a:spLocks noChangeArrowheads="1"/>
            </p:cNvSpPr>
            <p:nvPr/>
          </p:nvSpPr>
          <p:spPr bwMode="auto">
            <a:xfrm>
              <a:off x="1776" y="1116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Pectoralis profundi(tube)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7" name="Rectangle 81"/>
            <p:cNvSpPr>
              <a:spLocks noChangeArrowheads="1"/>
            </p:cNvSpPr>
            <p:nvPr/>
          </p:nvSpPr>
          <p:spPr bwMode="auto">
            <a:xfrm>
              <a:off x="864" y="1116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ko-KR" altLang="en-US" sz="900">
                  <a:latin typeface="+mj-ea"/>
                  <a:ea typeface="+mj-ea"/>
                  <a:cs typeface="한컴바탕" pitchFamily="18" charset="-127"/>
                </a:rPr>
                <a:t> </a:t>
              </a:r>
              <a:endParaRPr lang="ko-KR" altLang="en-US" sz="900">
                <a:latin typeface="+mj-ea"/>
                <a:ea typeface="+mj-ea"/>
              </a:endParaRPr>
            </a:p>
          </p:txBody>
        </p:sp>
        <p:sp>
          <p:nvSpPr>
            <p:cNvPr id="158" name="Rectangle 82"/>
            <p:cNvSpPr>
              <a:spLocks noChangeArrowheads="1"/>
            </p:cNvSpPr>
            <p:nvPr/>
          </p:nvSpPr>
          <p:spPr bwMode="auto">
            <a:xfrm>
              <a:off x="4128" y="963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0.90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59" name="Rectangle 83"/>
            <p:cNvSpPr>
              <a:spLocks noChangeArrowheads="1"/>
            </p:cNvSpPr>
            <p:nvPr/>
          </p:nvSpPr>
          <p:spPr bwMode="auto">
            <a:xfrm>
              <a:off x="3065" y="963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379.00±50.76</a:t>
              </a:r>
              <a:r>
                <a:rPr lang="en-US" altLang="ko-KR" sz="900" baseline="30000">
                  <a:latin typeface="+mj-ea"/>
                  <a:ea typeface="+mj-ea"/>
                  <a:cs typeface="한컴바탕" pitchFamily="18" charset="-127"/>
                </a:rPr>
                <a:t>*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0" name="Rectangle 84"/>
            <p:cNvSpPr>
              <a:spLocks noChangeArrowheads="1"/>
            </p:cNvSpPr>
            <p:nvPr/>
          </p:nvSpPr>
          <p:spPr bwMode="auto">
            <a:xfrm>
              <a:off x="1776" y="963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l"/>
              <a:r>
                <a:rPr lang="en-US" altLang="ko-KR" sz="900" i="1">
                  <a:latin typeface="+mj-ea"/>
                  <a:ea typeface="+mj-ea"/>
                  <a:cs typeface="한컴바탕" pitchFamily="18" charset="-127"/>
                </a:rPr>
                <a:t>Infraspanatus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1" name="Rectangle 85"/>
            <p:cNvSpPr>
              <a:spLocks noChangeArrowheads="1"/>
            </p:cNvSpPr>
            <p:nvPr/>
          </p:nvSpPr>
          <p:spPr bwMode="auto">
            <a:xfrm>
              <a:off x="864" y="963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Shoulder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2" name="Rectangle 86"/>
            <p:cNvSpPr>
              <a:spLocks noChangeArrowheads="1"/>
            </p:cNvSpPr>
            <p:nvPr/>
          </p:nvSpPr>
          <p:spPr bwMode="auto">
            <a:xfrm>
              <a:off x="4128" y="810"/>
              <a:ext cx="76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Yield(%)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3" name="Rectangle 87"/>
            <p:cNvSpPr>
              <a:spLocks noChangeArrowheads="1"/>
            </p:cNvSpPr>
            <p:nvPr/>
          </p:nvSpPr>
          <p:spPr bwMode="auto">
            <a:xfrm>
              <a:off x="3065" y="810"/>
              <a:ext cx="106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Weight(g)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4" name="Rectangle 88"/>
            <p:cNvSpPr>
              <a:spLocks noChangeArrowheads="1"/>
            </p:cNvSpPr>
            <p:nvPr/>
          </p:nvSpPr>
          <p:spPr bwMode="auto">
            <a:xfrm>
              <a:off x="1776" y="810"/>
              <a:ext cx="1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Muscles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5" name="Rectangle 89"/>
            <p:cNvSpPr>
              <a:spLocks noChangeArrowheads="1"/>
            </p:cNvSpPr>
            <p:nvPr/>
          </p:nvSpPr>
          <p:spPr bwMode="auto">
            <a:xfrm>
              <a:off x="864" y="810"/>
              <a:ext cx="91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en-US" altLang="ko-KR" sz="900">
                  <a:latin typeface="+mj-ea"/>
                  <a:ea typeface="+mj-ea"/>
                  <a:cs typeface="한컴바탕" pitchFamily="18" charset="-127"/>
                </a:rPr>
                <a:t>Whole sale cuts</a:t>
              </a:r>
              <a:endParaRPr lang="en-US" altLang="ko-KR" sz="900">
                <a:latin typeface="+mj-ea"/>
                <a:ea typeface="+mj-ea"/>
              </a:endParaRPr>
            </a:p>
          </p:txBody>
        </p:sp>
        <p:sp>
          <p:nvSpPr>
            <p:cNvPr id="166" name="Line 90"/>
            <p:cNvSpPr>
              <a:spLocks noChangeShapeType="1"/>
            </p:cNvSpPr>
            <p:nvPr/>
          </p:nvSpPr>
          <p:spPr bwMode="auto">
            <a:xfrm>
              <a:off x="864" y="810"/>
              <a:ext cx="4032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167" name="Line 91"/>
            <p:cNvSpPr>
              <a:spLocks noChangeShapeType="1"/>
            </p:cNvSpPr>
            <p:nvPr/>
          </p:nvSpPr>
          <p:spPr bwMode="auto">
            <a:xfrm>
              <a:off x="864" y="4176"/>
              <a:ext cx="4032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168" name="Line 92"/>
            <p:cNvSpPr>
              <a:spLocks noChangeShapeType="1"/>
            </p:cNvSpPr>
            <p:nvPr/>
          </p:nvSpPr>
          <p:spPr bwMode="auto">
            <a:xfrm>
              <a:off x="864" y="963"/>
              <a:ext cx="4032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169" name="Text Box 93"/>
            <p:cNvSpPr txBox="1">
              <a:spLocks noChangeArrowheads="1"/>
            </p:cNvSpPr>
            <p:nvPr/>
          </p:nvSpPr>
          <p:spPr bwMode="auto">
            <a:xfrm>
              <a:off x="801" y="4166"/>
              <a:ext cx="1135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Ctr="1">
              <a:spAutoFit/>
            </a:bodyPr>
            <a:lstStyle/>
            <a:p>
              <a:r>
                <a:rPr lang="ko-KR" altLang="en-US" sz="1000" baseline="30000">
                  <a:latin typeface="+mj-ea"/>
                  <a:ea typeface="+mj-ea"/>
                </a:rPr>
                <a:t>* </a:t>
              </a:r>
              <a:r>
                <a:rPr lang="en-US" altLang="ko-KR" sz="1000">
                  <a:latin typeface="+mj-ea"/>
                  <a:ea typeface="+mj-ea"/>
                </a:rPr>
                <a:t>Mean±standard deviation </a:t>
              </a:r>
              <a:endParaRPr lang="ko-KR" altLang="en-US" sz="1000">
                <a:latin typeface="+mj-ea"/>
                <a:ea typeface="+mj-ea"/>
              </a:endParaRPr>
            </a:p>
          </p:txBody>
        </p:sp>
        <p:sp>
          <p:nvSpPr>
            <p:cNvPr id="170" name="Text Box 95"/>
            <p:cNvSpPr txBox="1">
              <a:spLocks noChangeArrowheads="1"/>
            </p:cNvSpPr>
            <p:nvPr/>
          </p:nvSpPr>
          <p:spPr bwMode="auto">
            <a:xfrm>
              <a:off x="797" y="573"/>
              <a:ext cx="3316" cy="2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altLang="ko-KR" sz="1400" dirty="0">
                  <a:latin typeface="+mj-ea"/>
                  <a:ea typeface="+mj-ea"/>
                </a:rPr>
                <a:t>Table </a:t>
              </a:r>
              <a:r>
                <a:rPr lang="en-US" altLang="ko-KR" sz="1400" dirty="0" smtClean="0">
                  <a:latin typeface="+mj-ea"/>
                  <a:ea typeface="+mj-ea"/>
                </a:rPr>
                <a:t>1. </a:t>
              </a:r>
              <a:r>
                <a:rPr lang="en-US" altLang="ko-KR" sz="1400" dirty="0">
                  <a:latin typeface="+mj-ea"/>
                  <a:ea typeface="+mj-ea"/>
                </a:rPr>
                <a:t>Weight (g) and yield (%)</a:t>
              </a:r>
              <a:r>
                <a:rPr lang="ko-KR" altLang="en-US" sz="1400" dirty="0">
                  <a:latin typeface="+mj-ea"/>
                  <a:ea typeface="+mj-ea"/>
                </a:rPr>
                <a:t> </a:t>
              </a:r>
              <a:r>
                <a:rPr lang="en-US" altLang="ko-KR" sz="1400" dirty="0">
                  <a:latin typeface="+mj-ea"/>
                  <a:ea typeface="+mj-ea"/>
                </a:rPr>
                <a:t>of twenty one pork muscles </a:t>
              </a:r>
            </a:p>
          </p:txBody>
        </p:sp>
      </p:grpSp>
      <p:sp>
        <p:nvSpPr>
          <p:cNvPr id="171" name="슬라이드 번호 개체 틀 17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6380-B021-4B43-86AD-6654A6099D63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2674</TotalTime>
  <Words>2321</Words>
  <Application>Microsoft Office PowerPoint</Application>
  <PresentationFormat>화면 슬라이드 쇼(4:3)</PresentationFormat>
  <Paragraphs>1078</Paragraphs>
  <Slides>32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32</vt:i4>
      </vt:variant>
    </vt:vector>
  </HeadingPairs>
  <TitlesOfParts>
    <vt:vector size="35" baseType="lpstr">
      <vt:lpstr>Office 테마</vt:lpstr>
      <vt:lpstr>차트</vt:lpstr>
      <vt:lpstr>Worksheet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</vt:vector>
  </TitlesOfParts>
  <Company>Customer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(사)한국축산식품학회</cp:lastModifiedBy>
  <cp:revision>183</cp:revision>
  <dcterms:created xsi:type="dcterms:W3CDTF">2011-03-13T23:59:31Z</dcterms:created>
  <dcterms:modified xsi:type="dcterms:W3CDTF">2012-07-12T07:26:38Z</dcterms:modified>
</cp:coreProperties>
</file>